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08" r:id="rId3"/>
    <p:sldMasterId id="2147483744" r:id="rId4"/>
    <p:sldMasterId id="2147483756" r:id="rId5"/>
    <p:sldMasterId id="2147483768" r:id="rId6"/>
    <p:sldMasterId id="2147483780" r:id="rId7"/>
  </p:sldMasterIdLst>
  <p:sldIdLst>
    <p:sldId id="256" r:id="rId8"/>
    <p:sldId id="274" r:id="rId9"/>
    <p:sldId id="326" r:id="rId10"/>
    <p:sldId id="261" r:id="rId11"/>
    <p:sldId id="284" r:id="rId12"/>
    <p:sldId id="257" r:id="rId13"/>
    <p:sldId id="258" r:id="rId14"/>
    <p:sldId id="327" r:id="rId15"/>
    <p:sldId id="328" r:id="rId16"/>
    <p:sldId id="329" r:id="rId17"/>
    <p:sldId id="330" r:id="rId18"/>
    <p:sldId id="331" r:id="rId19"/>
    <p:sldId id="332" r:id="rId20"/>
    <p:sldId id="333" r:id="rId21"/>
    <p:sldId id="334" r:id="rId22"/>
    <p:sldId id="335"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 id="324" r:id="rId38"/>
    <p:sldId id="325" r:id="rId39"/>
    <p:sldId id="33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132216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4294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277238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6050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4183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1340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8232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8540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5739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9509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486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4289053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8471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4537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1424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22935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59500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83329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57858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098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20212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327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839597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50018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21764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01423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40780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16246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47826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0033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55455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74523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186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140889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0858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36822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80698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02572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91997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02098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2763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12580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89117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2282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048810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58309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251317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918665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56377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51507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34433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136854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07743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802020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69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t>8/20/2019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4014848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712632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258672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333978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928777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90162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038619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33763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069881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324821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5441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t>8/20/2019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084481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552158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170870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491339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099091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42830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139949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217940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8157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19738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14320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t>8/20/2019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t>‹#›</a:t>
            </a:fld>
            <a:endParaRPr lang="en-US"/>
          </a:p>
        </p:txBody>
      </p:sp>
    </p:spTree>
    <p:extLst>
      <p:ext uri="{BB962C8B-B14F-4D97-AF65-F5344CB8AC3E}">
        <p14:creationId xmlns:p14="http://schemas.microsoft.com/office/powerpoint/2010/main" val="873936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5538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72422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696472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618947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378228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51129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Mind Renovation</a:t>
            </a:r>
            <a:endParaRPr lang="en-US" dirty="0"/>
          </a:p>
        </p:txBody>
      </p:sp>
      <p:sp>
        <p:nvSpPr>
          <p:cNvPr id="3" name="Subtitle 2"/>
          <p:cNvSpPr>
            <a:spLocks noGrp="1"/>
          </p:cNvSpPr>
          <p:nvPr>
            <p:ph type="subTitle" idx="1"/>
          </p:nvPr>
        </p:nvSpPr>
        <p:spPr/>
        <p:txBody>
          <a:bodyPr/>
          <a:lstStyle/>
          <a:p>
            <a:r>
              <a:rPr lang="en-US" dirty="0" smtClean="0"/>
              <a:t>Renewing Mind</a:t>
            </a:r>
          </a:p>
          <a:p>
            <a:r>
              <a:rPr lang="en-US" dirty="0" smtClean="0"/>
              <a:t>Tactics</a:t>
            </a:r>
            <a:endParaRPr lang="en-US" dirty="0"/>
          </a:p>
        </p:txBody>
      </p:sp>
    </p:spTree>
    <p:extLst>
      <p:ext uri="{BB962C8B-B14F-4D97-AF65-F5344CB8AC3E}">
        <p14:creationId xmlns:p14="http://schemas.microsoft.com/office/powerpoint/2010/main" val="2887700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2905011"/>
            <a:ext cx="4876800" cy="1366528"/>
          </a:xfrm>
          <a:prstGeom prst="rect">
            <a:avLst/>
          </a:prstGeom>
        </p:spPr>
        <p:txBody>
          <a:bodyPr wrap="square">
            <a:spAutoFit/>
          </a:bodyPr>
          <a:lstStyle/>
          <a:p>
            <a:pPr marL="342900" indent="-342900">
              <a:lnSpc>
                <a:spcPct val="115000"/>
              </a:lnSpc>
              <a:buFont typeface="+mj-lt"/>
              <a:buAutoNum type="arabicPeriod"/>
            </a:pPr>
            <a:r>
              <a:rPr lang="en-US" sz="2400" dirty="0">
                <a:ea typeface="Calibri"/>
                <a:cs typeface="Times New Roman"/>
              </a:rPr>
              <a:t>Receiving forgiveness from God</a:t>
            </a:r>
          </a:p>
          <a:p>
            <a:pPr marL="342900" indent="-342900">
              <a:lnSpc>
                <a:spcPct val="115000"/>
              </a:lnSpc>
              <a:buFont typeface="+mj-lt"/>
              <a:buAutoNum type="arabicPeriod"/>
            </a:pPr>
            <a:r>
              <a:rPr lang="en-US" sz="2400" dirty="0">
                <a:ea typeface="Calibri"/>
                <a:cs typeface="Times New Roman"/>
              </a:rPr>
              <a:t>Receiving forgiveness from others</a:t>
            </a:r>
          </a:p>
          <a:p>
            <a:pPr marL="342900" indent="-342900">
              <a:lnSpc>
                <a:spcPct val="115000"/>
              </a:lnSpc>
              <a:spcAft>
                <a:spcPts val="1000"/>
              </a:spcAft>
              <a:buFont typeface="+mj-lt"/>
              <a:buAutoNum type="arabicPeriod"/>
            </a:pPr>
            <a:r>
              <a:rPr lang="en-US" sz="2400" dirty="0">
                <a:ea typeface="Calibri"/>
                <a:cs typeface="Times New Roman"/>
              </a:rPr>
              <a:t>Granting forgiveness to others</a:t>
            </a:r>
          </a:p>
        </p:txBody>
      </p:sp>
    </p:spTree>
    <p:extLst>
      <p:ext uri="{BB962C8B-B14F-4D97-AF65-F5344CB8AC3E}">
        <p14:creationId xmlns:p14="http://schemas.microsoft.com/office/powerpoint/2010/main" val="3098591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413338"/>
            <a:ext cx="6629400" cy="2308324"/>
          </a:xfrm>
          <a:prstGeom prst="rect">
            <a:avLst/>
          </a:prstGeom>
        </p:spPr>
        <p:txBody>
          <a:bodyPr wrap="square">
            <a:spAutoFit/>
          </a:bodyPr>
          <a:lstStyle/>
          <a:p>
            <a:pPr marL="342900" indent="-342900">
              <a:buFont typeface="+mj-lt"/>
              <a:buAutoNum type="arabicPeriod"/>
            </a:pPr>
            <a:r>
              <a:rPr lang="en-US" sz="2400" b="1" dirty="0">
                <a:solidFill>
                  <a:srgbClr val="4BACC6"/>
                </a:solidFill>
              </a:rPr>
              <a:t>To forgive – a sense of laying aside; getting rid of something; letting something go; sending something away.  </a:t>
            </a:r>
            <a:endParaRPr lang="en-US" sz="2400" dirty="0">
              <a:solidFill>
                <a:prstClr val="black"/>
              </a:solidFill>
            </a:endParaRPr>
          </a:p>
          <a:p>
            <a:pPr marL="742950" lvl="1" indent="-285750">
              <a:buFont typeface="+mj-lt"/>
              <a:buAutoNum type="alphaLcPeriod"/>
            </a:pPr>
            <a:r>
              <a:rPr lang="en-US" sz="2400" b="1" dirty="0">
                <a:solidFill>
                  <a:srgbClr val="4BACC6"/>
                </a:solidFill>
              </a:rPr>
              <a:t>Opposite of holding onto; keeping something close; grasping onto something </a:t>
            </a:r>
            <a:endParaRPr lang="en-US" sz="2400" dirty="0">
              <a:solidFill>
                <a:prstClr val="black"/>
              </a:solidFill>
            </a:endParaRPr>
          </a:p>
          <a:p>
            <a:pPr marL="342900" indent="-342900">
              <a:buFont typeface="+mj-lt"/>
              <a:buAutoNum type="arabicPeriod"/>
            </a:pPr>
            <a:r>
              <a:rPr lang="en-US" sz="2400" b="1" dirty="0">
                <a:solidFill>
                  <a:srgbClr val="4BACC6"/>
                </a:solidFill>
              </a:rPr>
              <a:t>If it’s laid aside, it’s gone.  </a:t>
            </a:r>
            <a:endParaRPr lang="en-US" sz="2400" dirty="0">
              <a:solidFill>
                <a:prstClr val="black"/>
              </a:solidFill>
            </a:endParaRPr>
          </a:p>
        </p:txBody>
      </p:sp>
    </p:spTree>
    <p:extLst>
      <p:ext uri="{BB962C8B-B14F-4D97-AF65-F5344CB8AC3E}">
        <p14:creationId xmlns:p14="http://schemas.microsoft.com/office/powerpoint/2010/main" val="2611132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82000" cy="5641288"/>
          </a:xfrm>
          <a:prstGeom prst="rect">
            <a:avLst/>
          </a:prstGeom>
        </p:spPr>
        <p:txBody>
          <a:bodyPr wrap="square">
            <a:spAutoFit/>
          </a:bodyPr>
          <a:lstStyle/>
          <a:p>
            <a:pPr algn="ctr">
              <a:lnSpc>
                <a:spcPct val="115000"/>
              </a:lnSpc>
              <a:spcAft>
                <a:spcPts val="1000"/>
              </a:spcAft>
            </a:pPr>
            <a:r>
              <a:rPr lang="en-US" sz="2400" dirty="0">
                <a:solidFill>
                  <a:prstClr val="black"/>
                </a:solidFill>
                <a:ea typeface="Calibri"/>
                <a:cs typeface="Times New Roman"/>
              </a:rPr>
              <a:t>Vine Replacement Tool (VRT)</a:t>
            </a:r>
          </a:p>
          <a:p>
            <a:pPr marL="342900" indent="-342900">
              <a:lnSpc>
                <a:spcPct val="115000"/>
              </a:lnSpc>
              <a:spcAft>
                <a:spcPts val="1000"/>
              </a:spcAft>
              <a:buFont typeface="+mj-lt"/>
              <a:buAutoNum type="arabicPeriod"/>
            </a:pPr>
            <a:r>
              <a:rPr lang="en-US" sz="2000" dirty="0">
                <a:solidFill>
                  <a:prstClr val="black"/>
                </a:solidFill>
                <a:ea typeface="Calibri"/>
                <a:cs typeface="Times New Roman"/>
              </a:rPr>
              <a:t>Reclaim the places owned by the Devil.  If you haven’t yet done so, confess (freely admit) the sin that gives the vine a place to put in </a:t>
            </a:r>
            <a:r>
              <a:rPr lang="en-US" sz="2000" dirty="0" smtClean="0">
                <a:solidFill>
                  <a:prstClr val="black"/>
                </a:solidFill>
                <a:ea typeface="Calibri"/>
                <a:cs typeface="Times New Roman"/>
              </a:rPr>
              <a:t>roots</a:t>
            </a: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Jesus to totally destroy the vine. </a:t>
            </a:r>
            <a:endParaRPr lang="en-US" sz="2000" dirty="0" smtClean="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Jesus to cleanse/purify the places and traces previously occupied by the destroyed vine. </a:t>
            </a:r>
            <a:endParaRPr lang="en-US" sz="2000" dirty="0" smtClean="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Jesus to fill the places and traces of the vine with His </a:t>
            </a:r>
            <a:r>
              <a:rPr lang="en-US" sz="2000" dirty="0" smtClean="0">
                <a:solidFill>
                  <a:prstClr val="black"/>
                </a:solidFill>
                <a:ea typeface="Calibri"/>
                <a:cs typeface="Times New Roman"/>
              </a:rPr>
              <a:t>righteousness</a:t>
            </a:r>
            <a:endParaRPr lang="en-US" sz="2000" dirty="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a:solidFill>
                  <a:prstClr val="black"/>
                </a:solidFill>
                <a:ea typeface="Calibri"/>
                <a:cs typeface="Times New Roman"/>
              </a:rPr>
              <a:t>Ask the Holy Spirit to extend his dwelling space to include the area that was once filled with the vine, and to write His word </a:t>
            </a:r>
            <a:r>
              <a:rPr lang="en-US" sz="2000" dirty="0" smtClean="0">
                <a:solidFill>
                  <a:prstClr val="black"/>
                </a:solidFill>
                <a:ea typeface="Calibri"/>
                <a:cs typeface="Times New Roman"/>
              </a:rPr>
              <a:t>there</a:t>
            </a: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Formally </a:t>
            </a:r>
            <a:r>
              <a:rPr lang="en-US" sz="2000" dirty="0">
                <a:solidFill>
                  <a:prstClr val="black"/>
                </a:solidFill>
                <a:ea typeface="Calibri"/>
                <a:cs typeface="Times New Roman"/>
              </a:rPr>
              <a:t>[before your heavenly Father] forgive all the misdeeds by any of the agents of the kingdom of darkness done in order to maintain the vine. </a:t>
            </a:r>
            <a:endParaRPr lang="en-US" sz="2000" dirty="0" smtClean="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your heavenly Father to bring every person involved in the misdeeds into salvation. </a:t>
            </a:r>
          </a:p>
        </p:txBody>
      </p:sp>
    </p:spTree>
    <p:extLst>
      <p:ext uri="{BB962C8B-B14F-4D97-AF65-F5344CB8AC3E}">
        <p14:creationId xmlns:p14="http://schemas.microsoft.com/office/powerpoint/2010/main" val="3230958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5252" y="1912944"/>
            <a:ext cx="6397148" cy="3416320"/>
          </a:xfrm>
          <a:prstGeom prst="rect">
            <a:avLst/>
          </a:prstGeom>
        </p:spPr>
        <p:txBody>
          <a:bodyPr wrap="square">
            <a:spAutoFit/>
          </a:bodyPr>
          <a:lstStyle/>
          <a:p>
            <a:r>
              <a:rPr lang="en-US" sz="2400" b="1" dirty="0" smtClean="0">
                <a:solidFill>
                  <a:prstClr val="black"/>
                </a:solidFill>
                <a:ea typeface="Calibri"/>
                <a:cs typeface="Times New Roman"/>
              </a:rPr>
              <a:t>4 </a:t>
            </a:r>
            <a:r>
              <a:rPr lang="en-US" sz="2400" dirty="0">
                <a:solidFill>
                  <a:prstClr val="black"/>
                </a:solidFill>
                <a:ea typeface="Calibri"/>
                <a:cs typeface="Times New Roman"/>
              </a:rPr>
              <a:t>Rejoice in the Lord always; again I will say, Rejoice. </a:t>
            </a:r>
            <a:r>
              <a:rPr lang="en-US" sz="2400" b="1" dirty="0">
                <a:solidFill>
                  <a:prstClr val="black"/>
                </a:solidFill>
                <a:ea typeface="Calibri"/>
                <a:cs typeface="Times New Roman"/>
              </a:rPr>
              <a:t>5 </a:t>
            </a:r>
            <a:r>
              <a:rPr lang="en-US" sz="2400" dirty="0">
                <a:solidFill>
                  <a:prstClr val="black"/>
                </a:solidFill>
                <a:ea typeface="Calibri"/>
                <a:cs typeface="Times New Roman"/>
              </a:rPr>
              <a:t>Let your reasonableness be known to everyone.</a:t>
            </a:r>
            <a:r>
              <a:rPr lang="en-US" sz="2400" b="1" dirty="0">
                <a:solidFill>
                  <a:prstClr val="black"/>
                </a:solidFill>
                <a:ea typeface="Calibri"/>
                <a:cs typeface="Times New Roman"/>
              </a:rPr>
              <a:t> </a:t>
            </a:r>
            <a:r>
              <a:rPr lang="en-US" sz="2400" dirty="0">
                <a:solidFill>
                  <a:prstClr val="black"/>
                </a:solidFill>
                <a:ea typeface="Calibri"/>
                <a:cs typeface="Times New Roman"/>
              </a:rPr>
              <a:t>The Lord is at hand; </a:t>
            </a:r>
            <a:r>
              <a:rPr lang="en-US" sz="2400" b="1" dirty="0">
                <a:solidFill>
                  <a:prstClr val="black"/>
                </a:solidFill>
                <a:ea typeface="Calibri"/>
                <a:cs typeface="Times New Roman"/>
              </a:rPr>
              <a:t>6 </a:t>
            </a:r>
            <a:r>
              <a:rPr lang="en-US" sz="2400" b="1" dirty="0">
                <a:solidFill>
                  <a:srgbClr val="E36C0A"/>
                </a:solidFill>
                <a:ea typeface="Calibri"/>
                <a:cs typeface="Times New Roman"/>
              </a:rPr>
              <a:t>do not be anxious about anything, but in everything by prayer and supplication with thanksgiving let your requests be made known to God. 7 And the peace of God, which surpasses all understanding, will guard your hearts and your minds in Christ Jesus.</a:t>
            </a:r>
            <a:r>
              <a:rPr lang="en-US" sz="2400" dirty="0">
                <a:solidFill>
                  <a:srgbClr val="E36C0A"/>
                </a:solidFill>
                <a:ea typeface="Calibri"/>
                <a:cs typeface="Times New Roman"/>
              </a:rPr>
              <a:t> </a:t>
            </a:r>
            <a:endParaRPr lang="en-US" sz="2400" dirty="0">
              <a:solidFill>
                <a:prstClr val="black"/>
              </a:solidFill>
            </a:endParaRPr>
          </a:p>
        </p:txBody>
      </p:sp>
      <p:sp>
        <p:nvSpPr>
          <p:cNvPr id="4" name="Rectangle 3"/>
          <p:cNvSpPr/>
          <p:nvPr/>
        </p:nvSpPr>
        <p:spPr>
          <a:xfrm>
            <a:off x="685800" y="609600"/>
            <a:ext cx="1378904" cy="492122"/>
          </a:xfrm>
          <a:prstGeom prst="rect">
            <a:avLst/>
          </a:prstGeom>
        </p:spPr>
        <p:txBody>
          <a:bodyPr wrap="none">
            <a:spAutoFit/>
          </a:bodyPr>
          <a:lstStyle/>
          <a:p>
            <a:pPr>
              <a:lnSpc>
                <a:spcPct val="115000"/>
              </a:lnSpc>
              <a:spcAft>
                <a:spcPts val="1000"/>
              </a:spcAft>
            </a:pPr>
            <a:r>
              <a:rPr lang="en-US" sz="2400" b="1" dirty="0">
                <a:solidFill>
                  <a:prstClr val="black"/>
                </a:solidFill>
                <a:ea typeface="Calibri"/>
                <a:cs typeface="Times New Roman"/>
              </a:rPr>
              <a:t>Phil 4:4-7</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3151527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2776216"/>
            <a:ext cx="5410200" cy="1791260"/>
          </a:xfrm>
          <a:prstGeom prst="rect">
            <a:avLst/>
          </a:prstGeom>
        </p:spPr>
        <p:txBody>
          <a:bodyPr wrap="square">
            <a:spAutoFit/>
          </a:bodyPr>
          <a:lstStyle/>
          <a:p>
            <a:pPr marL="342900" indent="-342900">
              <a:lnSpc>
                <a:spcPct val="115000"/>
              </a:lnSpc>
              <a:buFont typeface="+mj-lt"/>
              <a:buAutoNum type="arabicPeriod"/>
            </a:pPr>
            <a:r>
              <a:rPr lang="en-US" sz="2400" dirty="0">
                <a:solidFill>
                  <a:prstClr val="black"/>
                </a:solidFill>
                <a:ea typeface="Calibri"/>
                <a:cs typeface="Times New Roman"/>
              </a:rPr>
              <a:t>Rejoice always (heavily emphasized)</a:t>
            </a:r>
          </a:p>
          <a:p>
            <a:pPr marL="342900" indent="-342900">
              <a:lnSpc>
                <a:spcPct val="115000"/>
              </a:lnSpc>
              <a:buFont typeface="+mj-lt"/>
              <a:buAutoNum type="arabicPeriod"/>
            </a:pPr>
            <a:r>
              <a:rPr lang="en-US" sz="2400" dirty="0">
                <a:solidFill>
                  <a:prstClr val="black"/>
                </a:solidFill>
                <a:ea typeface="Calibri"/>
                <a:cs typeface="Times New Roman"/>
              </a:rPr>
              <a:t>Pray  saturated with thanksgiving</a:t>
            </a:r>
          </a:p>
          <a:p>
            <a:pPr marL="342900" indent="-342900">
              <a:lnSpc>
                <a:spcPct val="115000"/>
              </a:lnSpc>
              <a:spcAft>
                <a:spcPts val="1000"/>
              </a:spcAft>
              <a:buFont typeface="+mj-lt"/>
              <a:buAutoNum type="arabicPeriod"/>
            </a:pPr>
            <a:r>
              <a:rPr lang="en-US" sz="2400" dirty="0">
                <a:solidFill>
                  <a:prstClr val="black"/>
                </a:solidFill>
                <a:ea typeface="Calibri"/>
                <a:cs typeface="Times New Roman"/>
              </a:rPr>
              <a:t>Choose to walk in the peace and understanding that comes from God</a:t>
            </a:r>
          </a:p>
        </p:txBody>
      </p:sp>
    </p:spTree>
    <p:extLst>
      <p:ext uri="{BB962C8B-B14F-4D97-AF65-F5344CB8AC3E}">
        <p14:creationId xmlns:p14="http://schemas.microsoft.com/office/powerpoint/2010/main" val="1491528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67913"/>
            <a:ext cx="6934200" cy="2215991"/>
          </a:xfrm>
          <a:prstGeom prst="rect">
            <a:avLst/>
          </a:prstGeom>
        </p:spPr>
        <p:txBody>
          <a:bodyPr wrap="square">
            <a:spAutoFit/>
          </a:bodyPr>
          <a:lstStyle/>
          <a:p>
            <a:pPr marL="342900" indent="-342900">
              <a:lnSpc>
                <a:spcPct val="115000"/>
              </a:lnSpc>
              <a:buFont typeface="+mj-lt"/>
              <a:buAutoNum type="arabicPeriod"/>
            </a:pPr>
            <a:r>
              <a:rPr lang="en-US" sz="2400" dirty="0">
                <a:solidFill>
                  <a:prstClr val="black"/>
                </a:solidFill>
                <a:ea typeface="Calibri"/>
                <a:cs typeface="Times New Roman"/>
              </a:rPr>
              <a:t>Use the VRT to remove the vine(s) of worry/anxiety.  </a:t>
            </a:r>
          </a:p>
          <a:p>
            <a:pPr marL="342900" indent="-342900">
              <a:lnSpc>
                <a:spcPct val="115000"/>
              </a:lnSpc>
              <a:buFont typeface="+mj-lt"/>
              <a:buAutoNum type="arabicPeriod"/>
            </a:pPr>
            <a:r>
              <a:rPr lang="en-US" sz="2400" dirty="0">
                <a:solidFill>
                  <a:prstClr val="black"/>
                </a:solidFill>
                <a:ea typeface="Calibri"/>
                <a:cs typeface="Times New Roman"/>
              </a:rPr>
              <a:t>Keep the worry vine from growing again:  </a:t>
            </a:r>
          </a:p>
          <a:p>
            <a:pPr marL="742950" lvl="1" indent="-285750">
              <a:lnSpc>
                <a:spcPct val="115000"/>
              </a:lnSpc>
              <a:spcAft>
                <a:spcPts val="1000"/>
              </a:spcAft>
              <a:buFont typeface="+mj-lt"/>
              <a:buAutoNum type="alphaLcPeriod"/>
            </a:pPr>
            <a:r>
              <a:rPr lang="en-US" sz="2400" dirty="0">
                <a:solidFill>
                  <a:prstClr val="black"/>
                </a:solidFill>
                <a:ea typeface="Calibri"/>
                <a:cs typeface="Times New Roman"/>
              </a:rPr>
              <a:t>It’s a matter of choosing [changing your mind] to trust God, and continuing to walk out that decision in your immediate situations.   </a:t>
            </a:r>
          </a:p>
        </p:txBody>
      </p:sp>
    </p:spTree>
    <p:extLst>
      <p:ext uri="{BB962C8B-B14F-4D97-AF65-F5344CB8AC3E}">
        <p14:creationId xmlns:p14="http://schemas.microsoft.com/office/powerpoint/2010/main" val="3822243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2817" y="2100141"/>
            <a:ext cx="6477000" cy="2897203"/>
          </a:xfrm>
          <a:prstGeom prst="rect">
            <a:avLst/>
          </a:prstGeom>
        </p:spPr>
        <p:txBody>
          <a:bodyPr wrap="square">
            <a:spAutoFit/>
          </a:bodyPr>
          <a:lstStyle/>
          <a:p>
            <a:pPr>
              <a:lnSpc>
                <a:spcPct val="115000"/>
              </a:lnSpc>
              <a:spcAft>
                <a:spcPts val="1000"/>
              </a:spcAft>
            </a:pPr>
            <a:r>
              <a:rPr lang="en-US" sz="2400" dirty="0">
                <a:ea typeface="Calibri"/>
                <a:cs typeface="Times New Roman"/>
              </a:rPr>
              <a:t>Tactic 1 – Choose, with the Lord’s help, to change your mind-set </a:t>
            </a:r>
            <a:r>
              <a:rPr lang="en-US" sz="2400" dirty="0" smtClean="0">
                <a:ea typeface="Calibri"/>
                <a:cs typeface="Times New Roman"/>
              </a:rPr>
              <a:t>[repent].</a:t>
            </a:r>
            <a:endParaRPr lang="en-US" sz="2400" dirty="0">
              <a:ea typeface="Calibri"/>
              <a:cs typeface="Times New Roman"/>
            </a:endParaRPr>
          </a:p>
          <a:p>
            <a:pPr>
              <a:lnSpc>
                <a:spcPct val="115000"/>
              </a:lnSpc>
              <a:spcAft>
                <a:spcPts val="1000"/>
              </a:spcAft>
            </a:pPr>
            <a:r>
              <a:rPr lang="en-US" sz="2400" dirty="0">
                <a:ea typeface="Calibri"/>
                <a:cs typeface="Times New Roman"/>
              </a:rPr>
              <a:t>Tactic 2 – Treat the whole history of a specific fear as a vine, and use your Vine Replacement Tool.</a:t>
            </a:r>
          </a:p>
          <a:p>
            <a:pPr>
              <a:lnSpc>
                <a:spcPct val="115000"/>
              </a:lnSpc>
              <a:spcAft>
                <a:spcPts val="1000"/>
              </a:spcAft>
            </a:pPr>
            <a:r>
              <a:rPr lang="en-US" sz="2400" dirty="0">
                <a:ea typeface="Calibri"/>
                <a:cs typeface="Times New Roman"/>
              </a:rPr>
              <a:t>Tactic 3 – Walk in the perfect </a:t>
            </a:r>
            <a:r>
              <a:rPr lang="en-US" sz="2400" dirty="0" smtClean="0">
                <a:ea typeface="Calibri"/>
                <a:cs typeface="Times New Roman"/>
              </a:rPr>
              <a:t>[complete] </a:t>
            </a:r>
            <a:r>
              <a:rPr lang="en-US" sz="2400" dirty="0">
                <a:ea typeface="Calibri"/>
                <a:cs typeface="Times New Roman"/>
              </a:rPr>
              <a:t>love that drives out fear.</a:t>
            </a:r>
          </a:p>
        </p:txBody>
      </p:sp>
      <p:sp>
        <p:nvSpPr>
          <p:cNvPr id="3" name="Rectangle 2"/>
          <p:cNvSpPr/>
          <p:nvPr/>
        </p:nvSpPr>
        <p:spPr>
          <a:xfrm>
            <a:off x="3031332" y="838200"/>
            <a:ext cx="2772555" cy="492122"/>
          </a:xfrm>
          <a:prstGeom prst="rect">
            <a:avLst/>
          </a:prstGeom>
        </p:spPr>
        <p:txBody>
          <a:bodyPr wrap="none">
            <a:spAutoFit/>
          </a:bodyPr>
          <a:lstStyle/>
          <a:p>
            <a:pPr algn="ctr">
              <a:lnSpc>
                <a:spcPct val="115000"/>
              </a:lnSpc>
              <a:spcAft>
                <a:spcPts val="1000"/>
              </a:spcAft>
            </a:pPr>
            <a:r>
              <a:rPr lang="en-US" sz="2400" dirty="0">
                <a:ea typeface="Calibri"/>
                <a:cs typeface="Times New Roman"/>
              </a:rPr>
              <a:t>Fear of Death Tactics</a:t>
            </a:r>
          </a:p>
        </p:txBody>
      </p:sp>
    </p:spTree>
    <p:extLst>
      <p:ext uri="{BB962C8B-B14F-4D97-AF65-F5344CB8AC3E}">
        <p14:creationId xmlns:p14="http://schemas.microsoft.com/office/powerpoint/2010/main" val="955006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2239187"/>
            <a:ext cx="7391400" cy="2344231"/>
          </a:xfrm>
          <a:prstGeom prst="rect">
            <a:avLst/>
          </a:prstGeom>
        </p:spPr>
        <p:txBody>
          <a:bodyPr wrap="square">
            <a:spAutoFit/>
          </a:bodyPr>
          <a:lstStyle/>
          <a:p>
            <a:pPr>
              <a:lnSpc>
                <a:spcPct val="115000"/>
              </a:lnSpc>
              <a:spcAft>
                <a:spcPts val="1000"/>
              </a:spcAft>
            </a:pPr>
            <a:r>
              <a:rPr lang="en-US" sz="2400" b="1" dirty="0" err="1">
                <a:ea typeface="Calibri"/>
                <a:cs typeface="Times New Roman"/>
              </a:rPr>
              <a:t>anakainosis</a:t>
            </a:r>
            <a:r>
              <a:rPr lang="en-US" sz="2400" u="sng" dirty="0">
                <a:ea typeface="Calibri"/>
                <a:cs typeface="Times New Roman"/>
              </a:rPr>
              <a:t> NT:342 </a:t>
            </a:r>
            <a:r>
              <a:rPr lang="en-US" sz="2400" dirty="0">
                <a:ea typeface="Calibri"/>
                <a:cs typeface="Times New Roman"/>
              </a:rPr>
              <a:t>‎ ‎; from </a:t>
            </a:r>
            <a:r>
              <a:rPr lang="en-US" sz="2400" u="sng" dirty="0">
                <a:ea typeface="Calibri"/>
                <a:cs typeface="Times New Roman"/>
              </a:rPr>
              <a:t>NT:341</a:t>
            </a:r>
            <a:r>
              <a:rPr lang="en-US" sz="2400" dirty="0">
                <a:ea typeface="Calibri"/>
                <a:cs typeface="Times New Roman"/>
              </a:rPr>
              <a:t>; </a:t>
            </a:r>
            <a:r>
              <a:rPr lang="en-US" sz="2400" b="1" dirty="0">
                <a:solidFill>
                  <a:schemeClr val="accent5"/>
                </a:solidFill>
                <a:ea typeface="Calibri"/>
                <a:cs typeface="Times New Roman"/>
              </a:rPr>
              <a:t>renovation:</a:t>
            </a:r>
            <a:r>
              <a:rPr lang="en-US" sz="2400" dirty="0">
                <a:ea typeface="Calibri"/>
                <a:cs typeface="Times New Roman"/>
              </a:rPr>
              <a:t/>
            </a:r>
            <a:br>
              <a:rPr lang="en-US" sz="2400" dirty="0">
                <a:ea typeface="Calibri"/>
                <a:cs typeface="Times New Roman"/>
              </a:rPr>
            </a:br>
            <a:endParaRPr lang="en-US" sz="2400" dirty="0">
              <a:ea typeface="Calibri"/>
              <a:cs typeface="Times New Roman"/>
            </a:endParaRPr>
          </a:p>
          <a:p>
            <a:pPr>
              <a:lnSpc>
                <a:spcPct val="115000"/>
              </a:lnSpc>
              <a:spcAft>
                <a:spcPts val="1000"/>
              </a:spcAft>
            </a:pPr>
            <a:r>
              <a:rPr lang="en-US" sz="2400" b="1" dirty="0">
                <a:solidFill>
                  <a:schemeClr val="accent5"/>
                </a:solidFill>
                <a:ea typeface="Calibri"/>
                <a:cs typeface="Times New Roman"/>
              </a:rPr>
              <a:t>renovation: "To make new" - not recent but different (not different in kind, but from what existed in the recent past).</a:t>
            </a:r>
            <a:r>
              <a:rPr lang="en-US" sz="2400" dirty="0">
                <a:solidFill>
                  <a:schemeClr val="accent5"/>
                </a:solidFill>
                <a:ea typeface="Calibri"/>
                <a:cs typeface="Times New Roman"/>
              </a:rPr>
              <a:t>  </a:t>
            </a:r>
            <a:r>
              <a:rPr lang="en-US" sz="2400" dirty="0">
                <a:ea typeface="Calibri"/>
                <a:cs typeface="Times New Roman"/>
              </a:rPr>
              <a:t>– Webster’s Dictionary</a:t>
            </a:r>
          </a:p>
        </p:txBody>
      </p:sp>
    </p:spTree>
    <p:extLst>
      <p:ext uri="{BB962C8B-B14F-4D97-AF65-F5344CB8AC3E}">
        <p14:creationId xmlns:p14="http://schemas.microsoft.com/office/powerpoint/2010/main" val="4071718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31" y="533400"/>
            <a:ext cx="2526589"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Matt 12: 34-35</a:t>
            </a:r>
            <a:endParaRPr lang="en-US" sz="2400" dirty="0">
              <a:ea typeface="Calibri"/>
              <a:cs typeface="Times New Roman"/>
            </a:endParaRPr>
          </a:p>
        </p:txBody>
      </p:sp>
      <p:sp>
        <p:nvSpPr>
          <p:cNvPr id="3" name="Rectangle 2"/>
          <p:cNvSpPr/>
          <p:nvPr/>
        </p:nvSpPr>
        <p:spPr>
          <a:xfrm>
            <a:off x="1256763" y="2690336"/>
            <a:ext cx="6363237" cy="1569660"/>
          </a:xfrm>
          <a:prstGeom prst="rect">
            <a:avLst/>
          </a:prstGeom>
        </p:spPr>
        <p:txBody>
          <a:bodyPr wrap="square">
            <a:spAutoFit/>
          </a:bodyPr>
          <a:lstStyle/>
          <a:p>
            <a:r>
              <a:rPr lang="en-US" sz="2400" b="1" dirty="0">
                <a:ea typeface="Calibri"/>
                <a:cs typeface="Times New Roman"/>
              </a:rPr>
              <a:t>34 …</a:t>
            </a:r>
            <a:r>
              <a:rPr lang="en-US" sz="2400" b="1" dirty="0">
                <a:solidFill>
                  <a:srgbClr val="E36C0A"/>
                </a:solidFill>
                <a:ea typeface="Calibri"/>
                <a:cs typeface="Times New Roman"/>
              </a:rPr>
              <a:t>For out of the abundance of the heart the mouth speaks.</a:t>
            </a:r>
            <a:r>
              <a:rPr lang="en-US" sz="2400" dirty="0">
                <a:solidFill>
                  <a:srgbClr val="E36C0A"/>
                </a:solidFill>
                <a:ea typeface="Calibri"/>
                <a:cs typeface="Times New Roman"/>
              </a:rPr>
              <a:t>  </a:t>
            </a:r>
            <a:r>
              <a:rPr lang="en-US" sz="2400" b="1" dirty="0">
                <a:ea typeface="Calibri"/>
                <a:cs typeface="Times New Roman"/>
              </a:rPr>
              <a:t>35 </a:t>
            </a:r>
            <a:r>
              <a:rPr lang="en-US" sz="2400" dirty="0">
                <a:ea typeface="Calibri"/>
                <a:cs typeface="Times New Roman"/>
              </a:rPr>
              <a:t>The good person out of his good treasure brings forth good, and the evil person out of his evil treasure brings forth evil. </a:t>
            </a:r>
            <a:endParaRPr lang="en-US" sz="2400" dirty="0"/>
          </a:p>
        </p:txBody>
      </p:sp>
    </p:spTree>
    <p:extLst>
      <p:ext uri="{BB962C8B-B14F-4D97-AF65-F5344CB8AC3E}">
        <p14:creationId xmlns:p14="http://schemas.microsoft.com/office/powerpoint/2010/main" val="268186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11" y="457200"/>
            <a:ext cx="2015680"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2 Peter 3:9</a:t>
            </a:r>
            <a:endParaRPr lang="en-US" sz="2400" dirty="0">
              <a:ea typeface="Calibri"/>
              <a:cs typeface="Times New Roman"/>
            </a:endParaRPr>
          </a:p>
        </p:txBody>
      </p:sp>
      <p:sp>
        <p:nvSpPr>
          <p:cNvPr id="3" name="Rectangle 2"/>
          <p:cNvSpPr/>
          <p:nvPr/>
        </p:nvSpPr>
        <p:spPr>
          <a:xfrm>
            <a:off x="1143000" y="2690336"/>
            <a:ext cx="6248400" cy="1938992"/>
          </a:xfrm>
          <a:prstGeom prst="rect">
            <a:avLst/>
          </a:prstGeom>
        </p:spPr>
        <p:txBody>
          <a:bodyPr wrap="square">
            <a:spAutoFit/>
          </a:bodyPr>
          <a:lstStyle/>
          <a:p>
            <a:r>
              <a:rPr lang="en-US" sz="2400" b="1" dirty="0">
                <a:ea typeface="Calibri"/>
                <a:cs typeface="Times New Roman"/>
              </a:rPr>
              <a:t>9 </a:t>
            </a:r>
            <a:r>
              <a:rPr lang="en-US" sz="2400" dirty="0">
                <a:ea typeface="Calibri"/>
                <a:cs typeface="Times New Roman"/>
              </a:rPr>
              <a:t>The Lord is not slow to fulfill his promise</a:t>
            </a:r>
            <a:r>
              <a:rPr lang="en-US" sz="2400" b="1" dirty="0">
                <a:ea typeface="Calibri"/>
                <a:cs typeface="Times New Roman"/>
              </a:rPr>
              <a:t> </a:t>
            </a:r>
            <a:r>
              <a:rPr lang="en-US" sz="2400" dirty="0">
                <a:ea typeface="Calibri"/>
                <a:cs typeface="Times New Roman"/>
              </a:rPr>
              <a:t>as some count slowness, but</a:t>
            </a:r>
            <a:r>
              <a:rPr lang="en-US" sz="2400" b="1" dirty="0">
                <a:ea typeface="Calibri"/>
                <a:cs typeface="Times New Roman"/>
              </a:rPr>
              <a:t> </a:t>
            </a:r>
            <a:r>
              <a:rPr lang="en-US" sz="2400" b="1" dirty="0">
                <a:solidFill>
                  <a:srgbClr val="E36C0A"/>
                </a:solidFill>
                <a:ea typeface="Calibri"/>
                <a:cs typeface="Times New Roman"/>
              </a:rPr>
              <a:t>is patient toward you, not wishing that any should perish </a:t>
            </a:r>
            <a:r>
              <a:rPr lang="en-US" sz="2400" b="1" dirty="0" smtClean="0">
                <a:solidFill>
                  <a:srgbClr val="E36C0A"/>
                </a:solidFill>
                <a:ea typeface="Calibri"/>
                <a:cs typeface="Times New Roman"/>
              </a:rPr>
              <a:t>[be utterly </a:t>
            </a:r>
            <a:r>
              <a:rPr lang="en-US" sz="2400" b="1" dirty="0" smtClean="0">
                <a:solidFill>
                  <a:srgbClr val="E36C0A"/>
                </a:solidFill>
                <a:ea typeface="Calibri"/>
                <a:cs typeface="Times New Roman"/>
              </a:rPr>
              <a:t>destroyed], </a:t>
            </a:r>
            <a:r>
              <a:rPr lang="en-US" sz="2400" b="1" dirty="0">
                <a:solidFill>
                  <a:srgbClr val="E36C0A"/>
                </a:solidFill>
                <a:ea typeface="Calibri"/>
                <a:cs typeface="Times New Roman"/>
              </a:rPr>
              <a:t>but that all should reach repentance </a:t>
            </a:r>
            <a:r>
              <a:rPr lang="en-US" sz="2400" b="1" dirty="0" smtClean="0">
                <a:solidFill>
                  <a:srgbClr val="E36C0A"/>
                </a:solidFill>
                <a:ea typeface="Calibri"/>
                <a:cs typeface="Times New Roman"/>
              </a:rPr>
              <a:t>[change </a:t>
            </a:r>
            <a:r>
              <a:rPr lang="en-US" sz="2400" b="1" dirty="0">
                <a:solidFill>
                  <a:srgbClr val="E36C0A"/>
                </a:solidFill>
                <a:ea typeface="Calibri"/>
                <a:cs typeface="Times New Roman"/>
              </a:rPr>
              <a:t>of </a:t>
            </a:r>
            <a:r>
              <a:rPr lang="en-US" sz="2400" b="1" dirty="0" smtClean="0">
                <a:solidFill>
                  <a:srgbClr val="E36C0A"/>
                </a:solidFill>
                <a:ea typeface="Calibri"/>
                <a:cs typeface="Times New Roman"/>
              </a:rPr>
              <a:t>mind-set].</a:t>
            </a:r>
            <a:r>
              <a:rPr lang="en-US" sz="2400" dirty="0" smtClean="0">
                <a:ea typeface="Calibri"/>
                <a:cs typeface="Times New Roman"/>
              </a:rPr>
              <a:t> </a:t>
            </a:r>
            <a:endParaRPr lang="en-US" sz="2400" dirty="0"/>
          </a:p>
        </p:txBody>
      </p:sp>
    </p:spTree>
    <p:extLst>
      <p:ext uri="{BB962C8B-B14F-4D97-AF65-F5344CB8AC3E}">
        <p14:creationId xmlns:p14="http://schemas.microsoft.com/office/powerpoint/2010/main" val="124642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690336"/>
            <a:ext cx="7391400" cy="1569660"/>
          </a:xfrm>
          <a:prstGeom prst="rect">
            <a:avLst/>
          </a:prstGeom>
        </p:spPr>
        <p:txBody>
          <a:bodyPr wrap="square">
            <a:spAutoFit/>
          </a:bodyPr>
          <a:lstStyle/>
          <a:p>
            <a:r>
              <a:rPr lang="en-US" sz="2400" dirty="0">
                <a:solidFill>
                  <a:prstClr val="black"/>
                </a:solidFill>
                <a:ea typeface="Calibri"/>
                <a:cs typeface="Times New Roman"/>
              </a:rPr>
              <a:t>30 I will no longer talk much with you, for the ruler of this world is coming. </a:t>
            </a:r>
            <a:r>
              <a:rPr lang="en-US" sz="2400" b="1" dirty="0">
                <a:solidFill>
                  <a:srgbClr val="E36C0A"/>
                </a:solidFill>
                <a:ea typeface="Calibri"/>
                <a:cs typeface="Times New Roman"/>
              </a:rPr>
              <a:t>He has no </a:t>
            </a:r>
            <a:r>
              <a:rPr lang="en-US" sz="2400" b="1" dirty="0" smtClean="0">
                <a:solidFill>
                  <a:srgbClr val="E36C0A"/>
                </a:solidFill>
                <a:ea typeface="Calibri"/>
                <a:cs typeface="Times New Roman"/>
              </a:rPr>
              <a:t>claim/hold </a:t>
            </a:r>
            <a:r>
              <a:rPr lang="en-US" sz="2400" b="1" dirty="0">
                <a:solidFill>
                  <a:srgbClr val="E36C0A"/>
                </a:solidFill>
                <a:ea typeface="Calibri"/>
                <a:cs typeface="Times New Roman"/>
              </a:rPr>
              <a:t>on me, </a:t>
            </a:r>
            <a:r>
              <a:rPr lang="en-US" sz="2400" dirty="0">
                <a:solidFill>
                  <a:prstClr val="black"/>
                </a:solidFill>
                <a:ea typeface="Calibri"/>
                <a:cs typeface="Times New Roman"/>
              </a:rPr>
              <a:t>31 but I do as the Father has commanded me, so that the world may know that I love the Father. Rise, let us go from here. </a:t>
            </a:r>
            <a:endParaRPr lang="en-US" sz="2400" dirty="0">
              <a:solidFill>
                <a:prstClr val="black"/>
              </a:solidFill>
            </a:endParaRPr>
          </a:p>
        </p:txBody>
      </p:sp>
      <p:sp>
        <p:nvSpPr>
          <p:cNvPr id="3" name="Rectangle 2"/>
          <p:cNvSpPr/>
          <p:nvPr/>
        </p:nvSpPr>
        <p:spPr>
          <a:xfrm>
            <a:off x="605529" y="1371600"/>
            <a:ext cx="2425664"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John 14:30-31</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122877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1864613"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John 6:44</a:t>
            </a:r>
            <a:endParaRPr lang="en-US" sz="2400" dirty="0">
              <a:ea typeface="Calibri"/>
              <a:cs typeface="Times New Roman"/>
            </a:endParaRPr>
          </a:p>
        </p:txBody>
      </p:sp>
      <p:sp>
        <p:nvSpPr>
          <p:cNvPr id="5" name="Rectangle 4"/>
          <p:cNvSpPr/>
          <p:nvPr/>
        </p:nvSpPr>
        <p:spPr>
          <a:xfrm>
            <a:off x="1524000" y="2551837"/>
            <a:ext cx="5715000" cy="2308324"/>
          </a:xfrm>
          <a:prstGeom prst="rect">
            <a:avLst/>
          </a:prstGeom>
        </p:spPr>
        <p:txBody>
          <a:bodyPr wrap="square">
            <a:spAutoFit/>
          </a:bodyPr>
          <a:lstStyle/>
          <a:p>
            <a:r>
              <a:rPr lang="en-US" sz="2400" b="1" dirty="0">
                <a:ea typeface="Calibri"/>
                <a:cs typeface="Times New Roman"/>
              </a:rPr>
              <a:t>44 </a:t>
            </a:r>
            <a:r>
              <a:rPr lang="en-US" sz="2400" b="1" dirty="0">
                <a:solidFill>
                  <a:srgbClr val="E36C0A"/>
                </a:solidFill>
                <a:ea typeface="Calibri"/>
                <a:cs typeface="Times New Roman"/>
              </a:rPr>
              <a:t>No one can come to me unless the Father who sent me draws </a:t>
            </a:r>
            <a:r>
              <a:rPr lang="en-US" sz="2400" b="1" dirty="0" smtClean="0">
                <a:solidFill>
                  <a:srgbClr val="E36C0A"/>
                </a:solidFill>
                <a:ea typeface="Calibri"/>
                <a:cs typeface="Times New Roman"/>
              </a:rPr>
              <a:t>[drags] </a:t>
            </a:r>
            <a:r>
              <a:rPr lang="en-US" sz="2400" b="1" dirty="0">
                <a:solidFill>
                  <a:srgbClr val="E36C0A"/>
                </a:solidFill>
                <a:ea typeface="Calibri"/>
                <a:cs typeface="Times New Roman"/>
              </a:rPr>
              <a:t>him</a:t>
            </a:r>
            <a:r>
              <a:rPr lang="en-US" sz="2400" dirty="0">
                <a:ea typeface="Calibri"/>
                <a:cs typeface="Times New Roman"/>
              </a:rPr>
              <a:t>. And</a:t>
            </a:r>
            <a:r>
              <a:rPr lang="en-US" sz="2400" b="1" dirty="0">
                <a:ea typeface="Calibri"/>
                <a:cs typeface="Times New Roman"/>
              </a:rPr>
              <a:t> </a:t>
            </a:r>
            <a:r>
              <a:rPr lang="en-US" sz="2400" dirty="0">
                <a:ea typeface="Calibri"/>
                <a:cs typeface="Times New Roman"/>
              </a:rPr>
              <a:t>I will raise him up on the last day.  </a:t>
            </a:r>
            <a:r>
              <a:rPr lang="en-US" sz="2400" b="1" dirty="0">
                <a:ea typeface="Calibri"/>
                <a:cs typeface="Times New Roman"/>
              </a:rPr>
              <a:t>45 </a:t>
            </a:r>
            <a:r>
              <a:rPr lang="en-US" sz="2400" dirty="0">
                <a:ea typeface="Calibri"/>
                <a:cs typeface="Times New Roman"/>
              </a:rPr>
              <a:t>It is written in the Prophets,</a:t>
            </a:r>
            <a:r>
              <a:rPr lang="en-US" sz="2400" b="1" dirty="0">
                <a:ea typeface="Calibri"/>
                <a:cs typeface="Times New Roman"/>
              </a:rPr>
              <a:t> </a:t>
            </a:r>
            <a:r>
              <a:rPr lang="en-US" sz="2400" dirty="0">
                <a:ea typeface="Calibri"/>
                <a:cs typeface="Times New Roman"/>
              </a:rPr>
              <a:t>'And they will all be</a:t>
            </a:r>
            <a:r>
              <a:rPr lang="en-US" sz="2400" b="1" dirty="0">
                <a:ea typeface="Calibri"/>
                <a:cs typeface="Times New Roman"/>
              </a:rPr>
              <a:t> </a:t>
            </a:r>
            <a:r>
              <a:rPr lang="en-US" sz="2400" dirty="0">
                <a:ea typeface="Calibri"/>
                <a:cs typeface="Times New Roman"/>
              </a:rPr>
              <a:t>taught by God.'</a:t>
            </a:r>
            <a:r>
              <a:rPr lang="en-US" sz="2400" b="1" dirty="0">
                <a:ea typeface="Calibri"/>
                <a:cs typeface="Times New Roman"/>
              </a:rPr>
              <a:t> </a:t>
            </a:r>
            <a:r>
              <a:rPr lang="en-US" sz="2400" b="1" dirty="0">
                <a:solidFill>
                  <a:srgbClr val="E46C0A"/>
                </a:solidFill>
                <a:ea typeface="Calibri"/>
                <a:cs typeface="Times New Roman"/>
              </a:rPr>
              <a:t>Everyone who has heard and learned from the Father comes to me </a:t>
            </a:r>
            <a:endParaRPr lang="en-US" sz="2400" dirty="0"/>
          </a:p>
        </p:txBody>
      </p:sp>
    </p:spTree>
    <p:extLst>
      <p:ext uri="{BB962C8B-B14F-4D97-AF65-F5344CB8AC3E}">
        <p14:creationId xmlns:p14="http://schemas.microsoft.com/office/powerpoint/2010/main" val="1725476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2114681"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John 16:7-8</a:t>
            </a:r>
            <a:endParaRPr lang="en-US" sz="2400" dirty="0">
              <a:ea typeface="Calibri"/>
              <a:cs typeface="Times New Roman"/>
            </a:endParaRPr>
          </a:p>
        </p:txBody>
      </p:sp>
      <p:sp>
        <p:nvSpPr>
          <p:cNvPr id="3" name="Rectangle 2"/>
          <p:cNvSpPr/>
          <p:nvPr/>
        </p:nvSpPr>
        <p:spPr>
          <a:xfrm>
            <a:off x="1143000" y="2551837"/>
            <a:ext cx="6858000" cy="1938992"/>
          </a:xfrm>
          <a:prstGeom prst="rect">
            <a:avLst/>
          </a:prstGeom>
        </p:spPr>
        <p:txBody>
          <a:bodyPr wrap="square">
            <a:spAutoFit/>
          </a:bodyPr>
          <a:lstStyle/>
          <a:p>
            <a:r>
              <a:rPr lang="en-US" sz="2400" b="1" dirty="0">
                <a:ea typeface="Calibri"/>
                <a:cs typeface="Times New Roman"/>
              </a:rPr>
              <a:t>7 </a:t>
            </a:r>
            <a:r>
              <a:rPr lang="en-US" sz="2400" dirty="0">
                <a:ea typeface="Calibri"/>
                <a:cs typeface="Times New Roman"/>
              </a:rPr>
              <a:t>…</a:t>
            </a:r>
            <a:r>
              <a:rPr lang="en-US" sz="2400" b="1" dirty="0">
                <a:solidFill>
                  <a:srgbClr val="E36C0A"/>
                </a:solidFill>
                <a:ea typeface="Calibri"/>
                <a:cs typeface="Times New Roman"/>
              </a:rPr>
              <a:t>for if I do not go away, the Helper (Holy Spirit) will not come to you. But if I go, I will send him to you.  8 And when he comes, he will convict </a:t>
            </a:r>
            <a:r>
              <a:rPr lang="en-US" sz="2400" b="1" dirty="0" smtClean="0">
                <a:solidFill>
                  <a:srgbClr val="E36C0A"/>
                </a:solidFill>
                <a:ea typeface="Calibri"/>
                <a:cs typeface="Times New Roman"/>
              </a:rPr>
              <a:t>[rebuke/convince] </a:t>
            </a:r>
            <a:r>
              <a:rPr lang="en-US" sz="2400" b="1" dirty="0">
                <a:solidFill>
                  <a:srgbClr val="E36C0A"/>
                </a:solidFill>
                <a:ea typeface="Calibri"/>
                <a:cs typeface="Times New Roman"/>
              </a:rPr>
              <a:t>the world concerning sin and righteousness </a:t>
            </a:r>
            <a:r>
              <a:rPr lang="en-US" sz="2400" b="1" dirty="0" smtClean="0">
                <a:solidFill>
                  <a:srgbClr val="E36C0A"/>
                </a:solidFill>
                <a:ea typeface="Calibri"/>
                <a:cs typeface="Times New Roman"/>
              </a:rPr>
              <a:t>[justice] </a:t>
            </a:r>
            <a:r>
              <a:rPr lang="en-US" sz="2400" b="1" dirty="0">
                <a:solidFill>
                  <a:srgbClr val="E36C0A"/>
                </a:solidFill>
                <a:ea typeface="Calibri"/>
                <a:cs typeface="Times New Roman"/>
              </a:rPr>
              <a:t>and judgment </a:t>
            </a:r>
            <a:r>
              <a:rPr lang="en-US" sz="2400" b="1" dirty="0" smtClean="0">
                <a:solidFill>
                  <a:srgbClr val="E36C0A"/>
                </a:solidFill>
                <a:ea typeface="Calibri"/>
                <a:cs typeface="Times New Roman"/>
              </a:rPr>
              <a:t>[court action]</a:t>
            </a:r>
            <a:r>
              <a:rPr lang="en-US" sz="2400" dirty="0" smtClean="0">
                <a:ea typeface="Calibri"/>
                <a:cs typeface="Times New Roman"/>
              </a:rPr>
              <a:t>: </a:t>
            </a:r>
            <a:endParaRPr lang="en-US" sz="2400" dirty="0"/>
          </a:p>
        </p:txBody>
      </p:sp>
    </p:spTree>
    <p:extLst>
      <p:ext uri="{BB962C8B-B14F-4D97-AF65-F5344CB8AC3E}">
        <p14:creationId xmlns:p14="http://schemas.microsoft.com/office/powerpoint/2010/main" val="4038190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834" y="457200"/>
            <a:ext cx="2290435"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Romans 6:23</a:t>
            </a:r>
            <a:endParaRPr lang="en-US" sz="2400" dirty="0">
              <a:ea typeface="Calibri"/>
              <a:cs typeface="Times New Roman"/>
            </a:endParaRPr>
          </a:p>
        </p:txBody>
      </p:sp>
      <p:sp>
        <p:nvSpPr>
          <p:cNvPr id="3" name="Rectangle 2"/>
          <p:cNvSpPr/>
          <p:nvPr/>
        </p:nvSpPr>
        <p:spPr>
          <a:xfrm>
            <a:off x="1219200" y="2967335"/>
            <a:ext cx="6324600" cy="830997"/>
          </a:xfrm>
          <a:prstGeom prst="rect">
            <a:avLst/>
          </a:prstGeom>
        </p:spPr>
        <p:txBody>
          <a:bodyPr wrap="square">
            <a:spAutoFit/>
          </a:bodyPr>
          <a:lstStyle/>
          <a:p>
            <a:r>
              <a:rPr lang="en-US" sz="2400" b="1" dirty="0">
                <a:ea typeface="Calibri"/>
                <a:cs typeface="Times New Roman"/>
              </a:rPr>
              <a:t>23 </a:t>
            </a:r>
            <a:r>
              <a:rPr lang="en-US" sz="2400" b="1" dirty="0">
                <a:solidFill>
                  <a:srgbClr val="E36C0A"/>
                </a:solidFill>
                <a:ea typeface="Calibri"/>
                <a:cs typeface="Times New Roman"/>
              </a:rPr>
              <a:t>For the wages of sin is death, but the free gift of God is eternal life in Christ Jesus our Lord.</a:t>
            </a:r>
            <a:r>
              <a:rPr lang="en-US" sz="2400" dirty="0">
                <a:solidFill>
                  <a:srgbClr val="E36C0A"/>
                </a:solidFill>
                <a:ea typeface="Calibri"/>
                <a:cs typeface="Times New Roman"/>
              </a:rPr>
              <a:t> </a:t>
            </a:r>
            <a:endParaRPr lang="en-US" sz="2400" dirty="0"/>
          </a:p>
        </p:txBody>
      </p:sp>
    </p:spTree>
    <p:extLst>
      <p:ext uri="{BB962C8B-B14F-4D97-AF65-F5344CB8AC3E}">
        <p14:creationId xmlns:p14="http://schemas.microsoft.com/office/powerpoint/2010/main" val="753660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351" y="533400"/>
            <a:ext cx="3360535"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2 Corinthians 4:16-18</a:t>
            </a:r>
            <a:endParaRPr lang="en-US" sz="2400" dirty="0">
              <a:ea typeface="Calibri"/>
              <a:cs typeface="Times New Roman"/>
            </a:endParaRPr>
          </a:p>
        </p:txBody>
      </p:sp>
      <p:sp>
        <p:nvSpPr>
          <p:cNvPr id="3" name="Rectangle 2"/>
          <p:cNvSpPr/>
          <p:nvPr/>
        </p:nvSpPr>
        <p:spPr>
          <a:xfrm>
            <a:off x="762000" y="1997839"/>
            <a:ext cx="7543800" cy="3046988"/>
          </a:xfrm>
          <a:prstGeom prst="rect">
            <a:avLst/>
          </a:prstGeom>
        </p:spPr>
        <p:txBody>
          <a:bodyPr wrap="square">
            <a:spAutoFit/>
          </a:bodyPr>
          <a:lstStyle/>
          <a:p>
            <a:r>
              <a:rPr lang="en-US" sz="2400" b="1" dirty="0">
                <a:ea typeface="Calibri"/>
                <a:cs typeface="Times New Roman"/>
              </a:rPr>
              <a:t>16 </a:t>
            </a:r>
            <a:r>
              <a:rPr lang="en-US" sz="2400" dirty="0">
                <a:ea typeface="Calibri"/>
                <a:cs typeface="Times New Roman"/>
              </a:rPr>
              <a:t>So we do not lose heart.</a:t>
            </a:r>
            <a:r>
              <a:rPr lang="en-US" sz="2400" b="1" dirty="0">
                <a:ea typeface="Calibri"/>
                <a:cs typeface="Times New Roman"/>
              </a:rPr>
              <a:t> </a:t>
            </a:r>
            <a:r>
              <a:rPr lang="en-US" sz="2400" b="1" dirty="0">
                <a:solidFill>
                  <a:srgbClr val="E36C0A"/>
                </a:solidFill>
                <a:ea typeface="Calibri"/>
                <a:cs typeface="Times New Roman"/>
              </a:rPr>
              <a:t>Though our outer nature is wasting away [ruin/decay], our inner nature is being renewed [renovated] day by day</a:t>
            </a:r>
            <a:r>
              <a:rPr lang="en-US" sz="2400" dirty="0">
                <a:ea typeface="Calibri"/>
                <a:cs typeface="Times New Roman"/>
              </a:rPr>
              <a:t>. </a:t>
            </a:r>
            <a:r>
              <a:rPr lang="en-US" sz="2400" b="1" dirty="0">
                <a:ea typeface="Calibri"/>
                <a:cs typeface="Times New Roman"/>
              </a:rPr>
              <a:t>17 </a:t>
            </a:r>
            <a:r>
              <a:rPr lang="en-US" sz="2400" dirty="0">
                <a:ea typeface="Calibri"/>
                <a:cs typeface="Times New Roman"/>
              </a:rPr>
              <a:t>For</a:t>
            </a:r>
            <a:r>
              <a:rPr lang="en-US" sz="2400" b="1" dirty="0">
                <a:ea typeface="Calibri"/>
                <a:cs typeface="Times New Roman"/>
              </a:rPr>
              <a:t> </a:t>
            </a:r>
            <a:r>
              <a:rPr lang="en-US" sz="2400" dirty="0">
                <a:ea typeface="Calibri"/>
                <a:cs typeface="Times New Roman"/>
              </a:rPr>
              <a:t>this slight momentary affliction is preparing for us an eternal weight of glory beyond all comparison, </a:t>
            </a:r>
            <a:r>
              <a:rPr lang="en-US" sz="2400" b="1" dirty="0">
                <a:ea typeface="Calibri"/>
                <a:cs typeface="Times New Roman"/>
              </a:rPr>
              <a:t>18 </a:t>
            </a:r>
            <a:r>
              <a:rPr lang="en-US" sz="2400" dirty="0">
                <a:ea typeface="Calibri"/>
                <a:cs typeface="Times New Roman"/>
              </a:rPr>
              <a:t>as we look not to the things that are seen but to the things that are unseen. For the things that are seen are transient, but the things that are unseen are eternal. </a:t>
            </a:r>
            <a:endParaRPr lang="en-US" sz="2400" dirty="0"/>
          </a:p>
        </p:txBody>
      </p:sp>
    </p:spTree>
    <p:extLst>
      <p:ext uri="{BB962C8B-B14F-4D97-AF65-F5344CB8AC3E}">
        <p14:creationId xmlns:p14="http://schemas.microsoft.com/office/powerpoint/2010/main" val="1273970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352800"/>
            <a:ext cx="6705600" cy="941796"/>
          </a:xfrm>
          <a:prstGeom prst="rect">
            <a:avLst/>
          </a:prstGeom>
        </p:spPr>
        <p:txBody>
          <a:bodyPr wrap="square">
            <a:spAutoFit/>
          </a:bodyPr>
          <a:lstStyle/>
          <a:p>
            <a:pPr>
              <a:lnSpc>
                <a:spcPct val="115000"/>
              </a:lnSpc>
              <a:spcAft>
                <a:spcPts val="1000"/>
              </a:spcAft>
            </a:pPr>
            <a:r>
              <a:rPr lang="en-US" sz="2400" b="1" dirty="0">
                <a:solidFill>
                  <a:srgbClr val="76923C"/>
                </a:solidFill>
                <a:ea typeface="Calibri"/>
                <a:cs typeface="Times New Roman"/>
              </a:rPr>
              <a:t>What is one way that you notice God’s renovation process presently working in your life?</a:t>
            </a:r>
            <a:endParaRPr lang="en-US" sz="2400" dirty="0">
              <a:ea typeface="Calibri"/>
              <a:cs typeface="Times New Roman"/>
            </a:endParaRPr>
          </a:p>
        </p:txBody>
      </p:sp>
      <p:sp>
        <p:nvSpPr>
          <p:cNvPr id="3" name="Rectangle 2"/>
          <p:cNvSpPr/>
          <p:nvPr/>
        </p:nvSpPr>
        <p:spPr>
          <a:xfrm>
            <a:off x="539931" y="1447800"/>
            <a:ext cx="7924800" cy="517065"/>
          </a:xfrm>
          <a:prstGeom prst="rect">
            <a:avLst/>
          </a:prstGeom>
        </p:spPr>
        <p:txBody>
          <a:bodyPr wrap="square">
            <a:spAutoFit/>
          </a:bodyPr>
          <a:lstStyle/>
          <a:p>
            <a:pPr>
              <a:lnSpc>
                <a:spcPct val="115000"/>
              </a:lnSpc>
              <a:spcAft>
                <a:spcPts val="1000"/>
              </a:spcAft>
            </a:pPr>
            <a:r>
              <a:rPr lang="en-US" sz="2400" b="1" dirty="0">
                <a:solidFill>
                  <a:srgbClr val="E36C0A"/>
                </a:solidFill>
                <a:ea typeface="Calibri"/>
                <a:cs typeface="Times New Roman"/>
              </a:rPr>
              <a:t>…our inner nature is being renewed [renovated] day by day…</a:t>
            </a:r>
            <a:endParaRPr lang="en-US" sz="2400" dirty="0">
              <a:ea typeface="Calibri"/>
              <a:cs typeface="Times New Roman"/>
            </a:endParaRPr>
          </a:p>
        </p:txBody>
      </p:sp>
    </p:spTree>
    <p:extLst>
      <p:ext uri="{BB962C8B-B14F-4D97-AF65-F5344CB8AC3E}">
        <p14:creationId xmlns:p14="http://schemas.microsoft.com/office/powerpoint/2010/main" val="828215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5800"/>
            <a:ext cx="1920719"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Col 3:5-10</a:t>
            </a:r>
            <a:endParaRPr lang="en-US" sz="2400" dirty="0">
              <a:ea typeface="Calibri"/>
              <a:cs typeface="Times New Roman"/>
            </a:endParaRPr>
          </a:p>
        </p:txBody>
      </p:sp>
      <p:sp>
        <p:nvSpPr>
          <p:cNvPr id="3" name="Rectangle 2"/>
          <p:cNvSpPr/>
          <p:nvPr/>
        </p:nvSpPr>
        <p:spPr>
          <a:xfrm>
            <a:off x="960359" y="1305342"/>
            <a:ext cx="7269241" cy="4524315"/>
          </a:xfrm>
          <a:prstGeom prst="rect">
            <a:avLst/>
          </a:prstGeom>
        </p:spPr>
        <p:txBody>
          <a:bodyPr wrap="square">
            <a:spAutoFit/>
          </a:bodyPr>
          <a:lstStyle/>
          <a:p>
            <a:r>
              <a:rPr lang="en-US" sz="2400" b="1" dirty="0">
                <a:ea typeface="Calibri"/>
                <a:cs typeface="Times New Roman"/>
              </a:rPr>
              <a:t>5 </a:t>
            </a:r>
            <a:r>
              <a:rPr lang="en-US" sz="2400" b="1" dirty="0">
                <a:solidFill>
                  <a:schemeClr val="accent6">
                    <a:lumMod val="75000"/>
                  </a:schemeClr>
                </a:solidFill>
                <a:ea typeface="Calibri"/>
                <a:cs typeface="Times New Roman"/>
              </a:rPr>
              <a:t>Put to death therefore what is earthly in you</a:t>
            </a:r>
            <a:r>
              <a:rPr lang="en-US" sz="2400" dirty="0">
                <a:ea typeface="Calibri"/>
                <a:cs typeface="Times New Roman"/>
              </a:rPr>
              <a:t>:</a:t>
            </a:r>
            <a:r>
              <a:rPr lang="en-US" sz="2400" b="1" dirty="0">
                <a:ea typeface="Calibri"/>
                <a:cs typeface="Times New Roman"/>
              </a:rPr>
              <a:t> </a:t>
            </a:r>
            <a:r>
              <a:rPr lang="en-US" sz="2400" dirty="0">
                <a:ea typeface="Calibri"/>
                <a:cs typeface="Times New Roman"/>
              </a:rPr>
              <a:t>sexual immorality, impurity,</a:t>
            </a:r>
            <a:r>
              <a:rPr lang="en-US" sz="2400" b="1" dirty="0">
                <a:ea typeface="Calibri"/>
                <a:cs typeface="Times New Roman"/>
              </a:rPr>
              <a:t> </a:t>
            </a:r>
            <a:r>
              <a:rPr lang="en-US" sz="2400" dirty="0">
                <a:ea typeface="Calibri"/>
                <a:cs typeface="Times New Roman"/>
              </a:rPr>
              <a:t>passion, evil desire, and covetousness,</a:t>
            </a:r>
            <a:r>
              <a:rPr lang="en-US" sz="2400" b="1" dirty="0">
                <a:ea typeface="Calibri"/>
                <a:cs typeface="Times New Roman"/>
              </a:rPr>
              <a:t> </a:t>
            </a:r>
            <a:r>
              <a:rPr lang="en-US" sz="2400" dirty="0">
                <a:ea typeface="Calibri"/>
                <a:cs typeface="Times New Roman"/>
              </a:rPr>
              <a:t>which is idolatry. </a:t>
            </a:r>
            <a:r>
              <a:rPr lang="en-US" sz="2400" b="1" dirty="0">
                <a:ea typeface="Calibri"/>
                <a:cs typeface="Times New Roman"/>
              </a:rPr>
              <a:t>6 </a:t>
            </a:r>
            <a:r>
              <a:rPr lang="en-US" sz="2400" dirty="0">
                <a:ea typeface="Calibri"/>
                <a:cs typeface="Times New Roman"/>
              </a:rPr>
              <a:t>On account of these the wrath of God is coming.</a:t>
            </a:r>
            <a:r>
              <a:rPr lang="en-US" sz="2400" b="1" dirty="0">
                <a:ea typeface="Calibri"/>
                <a:cs typeface="Times New Roman"/>
              </a:rPr>
              <a:t> </a:t>
            </a:r>
            <a:r>
              <a:rPr lang="en-US" sz="2400" dirty="0">
                <a:ea typeface="Calibri"/>
                <a:cs typeface="Times New Roman"/>
              </a:rPr>
              <a:t> </a:t>
            </a:r>
            <a:r>
              <a:rPr lang="en-US" sz="2400" b="1" dirty="0">
                <a:ea typeface="Calibri"/>
                <a:cs typeface="Times New Roman"/>
              </a:rPr>
              <a:t>7 </a:t>
            </a:r>
            <a:r>
              <a:rPr lang="en-US" sz="2400" dirty="0">
                <a:ea typeface="Calibri"/>
                <a:cs typeface="Times New Roman"/>
              </a:rPr>
              <a:t>In these you too once walked, when you were living in them. </a:t>
            </a:r>
            <a:r>
              <a:rPr lang="en-US" sz="2400" b="1" dirty="0">
                <a:ea typeface="Calibri"/>
                <a:cs typeface="Times New Roman"/>
              </a:rPr>
              <a:t>8 </a:t>
            </a:r>
            <a:r>
              <a:rPr lang="en-US" sz="2400" dirty="0">
                <a:ea typeface="Calibri"/>
                <a:cs typeface="Times New Roman"/>
              </a:rPr>
              <a:t>But now</a:t>
            </a:r>
            <a:r>
              <a:rPr lang="en-US" sz="2400" b="1" dirty="0">
                <a:ea typeface="Calibri"/>
                <a:cs typeface="Times New Roman"/>
              </a:rPr>
              <a:t> </a:t>
            </a:r>
            <a:r>
              <a:rPr lang="en-US" sz="2400" dirty="0">
                <a:ea typeface="Calibri"/>
                <a:cs typeface="Times New Roman"/>
              </a:rPr>
              <a:t>you must put them all away:</a:t>
            </a:r>
            <a:r>
              <a:rPr lang="en-US" sz="2400" b="1" dirty="0">
                <a:ea typeface="Calibri"/>
                <a:cs typeface="Times New Roman"/>
              </a:rPr>
              <a:t> </a:t>
            </a:r>
            <a:r>
              <a:rPr lang="en-US" sz="2400" dirty="0">
                <a:ea typeface="Calibri"/>
                <a:cs typeface="Times New Roman"/>
              </a:rPr>
              <a:t>anger, wrath, malice,</a:t>
            </a:r>
            <a:r>
              <a:rPr lang="en-US" sz="2400" b="1" dirty="0">
                <a:ea typeface="Calibri"/>
                <a:cs typeface="Times New Roman"/>
              </a:rPr>
              <a:t> </a:t>
            </a:r>
            <a:r>
              <a:rPr lang="en-US" sz="2400" dirty="0">
                <a:ea typeface="Calibri"/>
                <a:cs typeface="Times New Roman"/>
              </a:rPr>
              <a:t>slander, and obscene talk from your mouth. </a:t>
            </a:r>
            <a:r>
              <a:rPr lang="en-US" sz="2400" b="1" dirty="0">
                <a:solidFill>
                  <a:srgbClr val="E36C0A"/>
                </a:solidFill>
                <a:ea typeface="Calibri"/>
                <a:cs typeface="Times New Roman"/>
              </a:rPr>
              <a:t>9 Do not lie to one another, seeing that you have put off [wholly divested] the old self with its practices 10 and have put on [sunk into] the new self, which is being renewed [renovated] in knowledge [full discernment</a:t>
            </a:r>
            <a:r>
              <a:rPr lang="en-US" sz="2400" b="1" dirty="0" smtClean="0">
                <a:solidFill>
                  <a:srgbClr val="E36C0A"/>
                </a:solidFill>
                <a:ea typeface="Calibri"/>
                <a:cs typeface="Times New Roman"/>
              </a:rPr>
              <a:t>] after </a:t>
            </a:r>
            <a:r>
              <a:rPr lang="en-US" sz="2400" b="1" dirty="0">
                <a:solidFill>
                  <a:srgbClr val="E36C0A"/>
                </a:solidFill>
                <a:ea typeface="Calibri"/>
                <a:cs typeface="Times New Roman"/>
              </a:rPr>
              <a:t>the image [likeness/resemblance] of its creator</a:t>
            </a:r>
            <a:r>
              <a:rPr lang="en-US" sz="2400" dirty="0">
                <a:ea typeface="Calibri"/>
                <a:cs typeface="Times New Roman"/>
              </a:rPr>
              <a:t>. </a:t>
            </a:r>
            <a:endParaRPr lang="en-US" sz="2400" dirty="0"/>
          </a:p>
        </p:txBody>
      </p:sp>
    </p:spTree>
    <p:extLst>
      <p:ext uri="{BB962C8B-B14F-4D97-AF65-F5344CB8AC3E}">
        <p14:creationId xmlns:p14="http://schemas.microsoft.com/office/powerpoint/2010/main" val="668974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3657600"/>
            <a:ext cx="4572000" cy="916854"/>
          </a:xfrm>
          <a:prstGeom prst="rect">
            <a:avLst/>
          </a:prstGeom>
        </p:spPr>
        <p:txBody>
          <a:bodyPr>
            <a:spAutoFit/>
          </a:bodyPr>
          <a:lstStyle/>
          <a:p>
            <a:pPr>
              <a:lnSpc>
                <a:spcPct val="115000"/>
              </a:lnSpc>
              <a:spcAft>
                <a:spcPts val="1000"/>
              </a:spcAft>
            </a:pPr>
            <a:r>
              <a:rPr lang="en-US" sz="2400" b="1" dirty="0">
                <a:solidFill>
                  <a:srgbClr val="76923C"/>
                </a:solidFill>
                <a:ea typeface="Calibri"/>
                <a:cs typeface="Times New Roman"/>
              </a:rPr>
              <a:t>What would a believer have to do in order to kill old habits?</a:t>
            </a:r>
            <a:endParaRPr lang="en-US" sz="2400" dirty="0">
              <a:ea typeface="Calibri"/>
              <a:cs typeface="Times New Roman"/>
            </a:endParaRPr>
          </a:p>
        </p:txBody>
      </p:sp>
      <p:sp>
        <p:nvSpPr>
          <p:cNvPr id="3" name="Rectangle 2"/>
          <p:cNvSpPr/>
          <p:nvPr/>
        </p:nvSpPr>
        <p:spPr>
          <a:xfrm>
            <a:off x="1295400" y="1447800"/>
            <a:ext cx="6324600" cy="461665"/>
          </a:xfrm>
          <a:prstGeom prst="rect">
            <a:avLst/>
          </a:prstGeom>
        </p:spPr>
        <p:txBody>
          <a:bodyPr wrap="square">
            <a:spAutoFit/>
          </a:bodyPr>
          <a:lstStyle/>
          <a:p>
            <a:r>
              <a:rPr lang="en-US" sz="2400" b="1" dirty="0" smtClean="0">
                <a:solidFill>
                  <a:srgbClr val="F79646">
                    <a:lumMod val="75000"/>
                  </a:srgbClr>
                </a:solidFill>
                <a:ea typeface="Calibri"/>
                <a:cs typeface="Times New Roman"/>
              </a:rPr>
              <a:t>…Put </a:t>
            </a:r>
            <a:r>
              <a:rPr lang="en-US" sz="2400" b="1" dirty="0">
                <a:solidFill>
                  <a:srgbClr val="F79646">
                    <a:lumMod val="75000"/>
                  </a:srgbClr>
                </a:solidFill>
                <a:ea typeface="Calibri"/>
                <a:cs typeface="Times New Roman"/>
              </a:rPr>
              <a:t>to death therefore what is earthly in </a:t>
            </a:r>
            <a:r>
              <a:rPr lang="en-US" sz="2400" b="1" dirty="0" smtClean="0">
                <a:solidFill>
                  <a:srgbClr val="F79646">
                    <a:lumMod val="75000"/>
                  </a:srgbClr>
                </a:solidFill>
                <a:ea typeface="Calibri"/>
                <a:cs typeface="Times New Roman"/>
              </a:rPr>
              <a:t>you…</a:t>
            </a:r>
            <a:endParaRPr lang="en-US" dirty="0"/>
          </a:p>
        </p:txBody>
      </p:sp>
    </p:spTree>
    <p:extLst>
      <p:ext uri="{BB962C8B-B14F-4D97-AF65-F5344CB8AC3E}">
        <p14:creationId xmlns:p14="http://schemas.microsoft.com/office/powerpoint/2010/main" val="27031960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3749" y="4038600"/>
            <a:ext cx="4572000" cy="916854"/>
          </a:xfrm>
          <a:prstGeom prst="rect">
            <a:avLst/>
          </a:prstGeom>
        </p:spPr>
        <p:txBody>
          <a:bodyPr>
            <a:spAutoFit/>
          </a:bodyPr>
          <a:lstStyle/>
          <a:p>
            <a:pPr>
              <a:lnSpc>
                <a:spcPct val="115000"/>
              </a:lnSpc>
              <a:spcAft>
                <a:spcPts val="1000"/>
              </a:spcAft>
            </a:pPr>
            <a:r>
              <a:rPr lang="en-US" sz="2400" b="1" dirty="0">
                <a:solidFill>
                  <a:srgbClr val="76923C"/>
                </a:solidFill>
                <a:ea typeface="Calibri"/>
                <a:cs typeface="Times New Roman"/>
              </a:rPr>
              <a:t>How would a believer be renewed (renovated) in knowledge?</a:t>
            </a:r>
            <a:endParaRPr lang="en-US" sz="2400" dirty="0">
              <a:ea typeface="Calibri"/>
              <a:cs typeface="Times New Roman"/>
            </a:endParaRPr>
          </a:p>
        </p:txBody>
      </p:sp>
      <p:sp>
        <p:nvSpPr>
          <p:cNvPr id="3" name="Rectangle 2"/>
          <p:cNvSpPr/>
          <p:nvPr/>
        </p:nvSpPr>
        <p:spPr>
          <a:xfrm>
            <a:off x="274320" y="1295400"/>
            <a:ext cx="8534400" cy="1200329"/>
          </a:xfrm>
          <a:prstGeom prst="rect">
            <a:avLst/>
          </a:prstGeom>
        </p:spPr>
        <p:txBody>
          <a:bodyPr wrap="square">
            <a:spAutoFit/>
          </a:bodyPr>
          <a:lstStyle/>
          <a:p>
            <a:r>
              <a:rPr lang="en-US" sz="2400" b="1" dirty="0" smtClean="0">
                <a:solidFill>
                  <a:srgbClr val="E36C0A"/>
                </a:solidFill>
                <a:ea typeface="Calibri"/>
                <a:cs typeface="Times New Roman"/>
              </a:rPr>
              <a:t>…put </a:t>
            </a:r>
            <a:r>
              <a:rPr lang="en-US" sz="2400" b="1" dirty="0">
                <a:solidFill>
                  <a:srgbClr val="E36C0A"/>
                </a:solidFill>
                <a:ea typeface="Calibri"/>
                <a:cs typeface="Times New Roman"/>
              </a:rPr>
              <a:t>on [sunk into] the new self, which is being renewed [renovated] in knowledge [full discernment] after the image [likeness/resemblance] of its </a:t>
            </a:r>
            <a:r>
              <a:rPr lang="en-US" sz="2400" b="1" dirty="0" smtClean="0">
                <a:solidFill>
                  <a:srgbClr val="E36C0A"/>
                </a:solidFill>
                <a:ea typeface="Calibri"/>
                <a:cs typeface="Times New Roman"/>
              </a:rPr>
              <a:t>creator…</a:t>
            </a:r>
            <a:endParaRPr lang="en-US" dirty="0"/>
          </a:p>
        </p:txBody>
      </p:sp>
    </p:spTree>
    <p:extLst>
      <p:ext uri="{BB962C8B-B14F-4D97-AF65-F5344CB8AC3E}">
        <p14:creationId xmlns:p14="http://schemas.microsoft.com/office/powerpoint/2010/main" val="704862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834" y="533400"/>
            <a:ext cx="2540504"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Romans 12:1-2</a:t>
            </a:r>
            <a:endParaRPr lang="en-US" sz="2400" dirty="0">
              <a:ea typeface="Calibri"/>
              <a:cs typeface="Times New Roman"/>
            </a:endParaRPr>
          </a:p>
        </p:txBody>
      </p:sp>
      <p:sp>
        <p:nvSpPr>
          <p:cNvPr id="3" name="Rectangle 2"/>
          <p:cNvSpPr/>
          <p:nvPr/>
        </p:nvSpPr>
        <p:spPr>
          <a:xfrm>
            <a:off x="914400" y="2136339"/>
            <a:ext cx="6858000" cy="3046988"/>
          </a:xfrm>
          <a:prstGeom prst="rect">
            <a:avLst/>
          </a:prstGeom>
        </p:spPr>
        <p:txBody>
          <a:bodyPr wrap="square">
            <a:spAutoFit/>
          </a:bodyPr>
          <a:lstStyle/>
          <a:p>
            <a:r>
              <a:rPr lang="en-US" sz="2400" dirty="0">
                <a:ea typeface="Calibri"/>
                <a:cs typeface="Times New Roman"/>
              </a:rPr>
              <a:t>I appeal to you therefore, brothers,</a:t>
            </a:r>
            <a:r>
              <a:rPr lang="en-US" sz="2400" b="1" dirty="0">
                <a:ea typeface="Calibri"/>
                <a:cs typeface="Times New Roman"/>
              </a:rPr>
              <a:t> </a:t>
            </a:r>
            <a:r>
              <a:rPr lang="en-US" sz="2400" dirty="0">
                <a:ea typeface="Calibri"/>
                <a:cs typeface="Times New Roman"/>
              </a:rPr>
              <a:t>by the mercies of God,</a:t>
            </a:r>
            <a:r>
              <a:rPr lang="en-US" sz="2400" b="1" dirty="0">
                <a:ea typeface="Calibri"/>
                <a:cs typeface="Times New Roman"/>
              </a:rPr>
              <a:t> </a:t>
            </a:r>
            <a:r>
              <a:rPr lang="en-US" sz="2400" dirty="0">
                <a:ea typeface="Calibri"/>
                <a:cs typeface="Times New Roman"/>
              </a:rPr>
              <a:t>to present your bodies</a:t>
            </a:r>
            <a:r>
              <a:rPr lang="en-US" sz="2400" b="1" dirty="0">
                <a:ea typeface="Calibri"/>
                <a:cs typeface="Times New Roman"/>
              </a:rPr>
              <a:t> </a:t>
            </a:r>
            <a:r>
              <a:rPr lang="en-US" sz="2400" dirty="0">
                <a:ea typeface="Calibri"/>
                <a:cs typeface="Times New Roman"/>
              </a:rPr>
              <a:t>as a living sacrifice, holy and acceptable to God, which is your spiritual worship.</a:t>
            </a:r>
            <a:r>
              <a:rPr lang="en-US" sz="2400" b="1" dirty="0">
                <a:ea typeface="Calibri"/>
                <a:cs typeface="Times New Roman"/>
              </a:rPr>
              <a:t> </a:t>
            </a:r>
            <a:r>
              <a:rPr lang="en-US" sz="2400" dirty="0">
                <a:ea typeface="Calibri"/>
                <a:cs typeface="Times New Roman"/>
              </a:rPr>
              <a:t> </a:t>
            </a:r>
            <a:r>
              <a:rPr lang="en-US" sz="2400" b="1" dirty="0">
                <a:ea typeface="Calibri"/>
                <a:cs typeface="Times New Roman"/>
              </a:rPr>
              <a:t>2 </a:t>
            </a:r>
            <a:r>
              <a:rPr lang="en-US" sz="2400" b="1" dirty="0">
                <a:solidFill>
                  <a:srgbClr val="E36C0A"/>
                </a:solidFill>
                <a:ea typeface="Calibri"/>
                <a:cs typeface="Times New Roman"/>
              </a:rPr>
              <a:t>Do not be conformed [fashion alike] to this world, but be transformed [‎metamorphose] by the renewal [renovating] of your mind</a:t>
            </a:r>
            <a:r>
              <a:rPr lang="en-US" sz="2400" dirty="0">
                <a:ea typeface="Calibri"/>
                <a:cs typeface="Times New Roman"/>
              </a:rPr>
              <a:t>, that by testing you may</a:t>
            </a:r>
            <a:r>
              <a:rPr lang="en-US" sz="2400" b="1" dirty="0">
                <a:ea typeface="Calibri"/>
                <a:cs typeface="Times New Roman"/>
              </a:rPr>
              <a:t> </a:t>
            </a:r>
            <a:r>
              <a:rPr lang="en-US" sz="2400" dirty="0">
                <a:ea typeface="Calibri"/>
                <a:cs typeface="Times New Roman"/>
              </a:rPr>
              <a:t>discern what is the will of God, what is good and acceptable and perfect. </a:t>
            </a:r>
            <a:endParaRPr lang="en-US" sz="2400" dirty="0"/>
          </a:p>
        </p:txBody>
      </p:sp>
    </p:spTree>
    <p:extLst>
      <p:ext uri="{BB962C8B-B14F-4D97-AF65-F5344CB8AC3E}">
        <p14:creationId xmlns:p14="http://schemas.microsoft.com/office/powerpoint/2010/main" val="238853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3657600"/>
            <a:ext cx="6248400" cy="941796"/>
          </a:xfrm>
          <a:prstGeom prst="rect">
            <a:avLst/>
          </a:prstGeom>
        </p:spPr>
        <p:txBody>
          <a:bodyPr wrap="square">
            <a:spAutoFit/>
          </a:bodyPr>
          <a:lstStyle/>
          <a:p>
            <a:pPr>
              <a:lnSpc>
                <a:spcPct val="115000"/>
              </a:lnSpc>
              <a:spcAft>
                <a:spcPts val="1000"/>
              </a:spcAft>
            </a:pPr>
            <a:r>
              <a:rPr lang="en-US" sz="2400" b="1" dirty="0">
                <a:solidFill>
                  <a:srgbClr val="76923C"/>
                </a:solidFill>
                <a:ea typeface="Calibri"/>
                <a:cs typeface="Times New Roman"/>
              </a:rPr>
              <a:t>How does “not conforming” contribute to the renewing of your mind?</a:t>
            </a:r>
            <a:endParaRPr lang="en-US" sz="2400" dirty="0">
              <a:ea typeface="Calibri"/>
              <a:cs typeface="Times New Roman"/>
            </a:endParaRPr>
          </a:p>
        </p:txBody>
      </p:sp>
      <p:sp>
        <p:nvSpPr>
          <p:cNvPr id="3" name="Rectangle 2"/>
          <p:cNvSpPr/>
          <p:nvPr/>
        </p:nvSpPr>
        <p:spPr>
          <a:xfrm>
            <a:off x="838200" y="1371600"/>
            <a:ext cx="7010400" cy="517065"/>
          </a:xfrm>
          <a:prstGeom prst="rect">
            <a:avLst/>
          </a:prstGeom>
        </p:spPr>
        <p:txBody>
          <a:bodyPr wrap="square">
            <a:spAutoFit/>
          </a:bodyPr>
          <a:lstStyle/>
          <a:p>
            <a:pPr>
              <a:lnSpc>
                <a:spcPct val="115000"/>
              </a:lnSpc>
              <a:spcAft>
                <a:spcPts val="1000"/>
              </a:spcAft>
            </a:pPr>
            <a:r>
              <a:rPr lang="en-US" sz="2400" b="1" dirty="0">
                <a:solidFill>
                  <a:srgbClr val="E36C0A"/>
                </a:solidFill>
                <a:ea typeface="Calibri"/>
                <a:cs typeface="Times New Roman"/>
              </a:rPr>
              <a:t>…Do not be conformed [fashion alike] to this world…</a:t>
            </a:r>
            <a:endParaRPr lang="en-US" sz="2400" dirty="0">
              <a:ea typeface="Calibri"/>
              <a:cs typeface="Times New Roman"/>
            </a:endParaRPr>
          </a:p>
        </p:txBody>
      </p:sp>
    </p:spTree>
    <p:extLst>
      <p:ext uri="{BB962C8B-B14F-4D97-AF65-F5344CB8AC3E}">
        <p14:creationId xmlns:p14="http://schemas.microsoft.com/office/powerpoint/2010/main" val="3897672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26176" y="681926"/>
            <a:ext cx="8171361" cy="5749834"/>
          </a:xfrm>
          <a:prstGeom prst="rect">
            <a:avLst/>
          </a:prstGeom>
          <a:solidFill>
            <a:schemeClr val="accent1">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57646" y="862149"/>
            <a:ext cx="7367451" cy="5316582"/>
          </a:xfrm>
          <a:custGeom>
            <a:avLst/>
            <a:gdLst>
              <a:gd name="connsiteX0" fmla="*/ 0 w 7367451"/>
              <a:gd name="connsiteY0" fmla="*/ 0 h 5316582"/>
              <a:gd name="connsiteX1" fmla="*/ 3200400 w 7367451"/>
              <a:gd name="connsiteY1" fmla="*/ 3370217 h 5316582"/>
              <a:gd name="connsiteX2" fmla="*/ 7367451 w 7367451"/>
              <a:gd name="connsiteY2" fmla="*/ 5316582 h 5316582"/>
            </a:gdLst>
            <a:ahLst/>
            <a:cxnLst>
              <a:cxn ang="0">
                <a:pos x="connsiteX0" y="connsiteY0"/>
              </a:cxn>
              <a:cxn ang="0">
                <a:pos x="connsiteX1" y="connsiteY1"/>
              </a:cxn>
              <a:cxn ang="0">
                <a:pos x="connsiteX2" y="connsiteY2"/>
              </a:cxn>
            </a:cxnLst>
            <a:rect l="l" t="t" r="r" b="b"/>
            <a:pathLst>
              <a:path w="7367451" h="5316582">
                <a:moveTo>
                  <a:pt x="0" y="0"/>
                </a:moveTo>
                <a:cubicBezTo>
                  <a:pt x="986246" y="1242060"/>
                  <a:pt x="1972492" y="2484120"/>
                  <a:pt x="3200400" y="3370217"/>
                </a:cubicBezTo>
                <a:cubicBezTo>
                  <a:pt x="4428308" y="4256314"/>
                  <a:pt x="5897879" y="4786448"/>
                  <a:pt x="7367451" y="53165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439239" y="2196610"/>
            <a:ext cx="1618161" cy="923330"/>
          </a:xfrm>
          <a:prstGeom prst="rect">
            <a:avLst/>
          </a:prstGeom>
          <a:noFill/>
        </p:spPr>
        <p:txBody>
          <a:bodyPr wrap="square" rtlCol="0">
            <a:spAutoFit/>
          </a:bodyPr>
          <a:lstStyle/>
          <a:p>
            <a:r>
              <a:rPr lang="en-US" dirty="0">
                <a:solidFill>
                  <a:prstClr val="black"/>
                </a:solidFill>
              </a:rPr>
              <a:t>Kingdom   of Darkness</a:t>
            </a:r>
          </a:p>
          <a:p>
            <a:endParaRPr lang="en-US" dirty="0">
              <a:solidFill>
                <a:prstClr val="black"/>
              </a:solidFill>
            </a:endParaRPr>
          </a:p>
        </p:txBody>
      </p:sp>
      <p:sp>
        <p:nvSpPr>
          <p:cNvPr id="14" name="Freeform 13"/>
          <p:cNvSpPr/>
          <p:nvPr/>
        </p:nvSpPr>
        <p:spPr>
          <a:xfrm>
            <a:off x="598442" y="992778"/>
            <a:ext cx="7380514" cy="5290457"/>
          </a:xfrm>
          <a:custGeom>
            <a:avLst/>
            <a:gdLst>
              <a:gd name="connsiteX0" fmla="*/ 0 w 7380514"/>
              <a:gd name="connsiteY0" fmla="*/ 5290457 h 5290457"/>
              <a:gd name="connsiteX1" fmla="*/ 3696789 w 7380514"/>
              <a:gd name="connsiteY1" fmla="*/ 3644537 h 5290457"/>
              <a:gd name="connsiteX2" fmla="*/ 7380514 w 7380514"/>
              <a:gd name="connsiteY2" fmla="*/ 0 h 5290457"/>
              <a:gd name="connsiteX3" fmla="*/ 7380514 w 7380514"/>
              <a:gd name="connsiteY3" fmla="*/ 0 h 5290457"/>
            </a:gdLst>
            <a:ahLst/>
            <a:cxnLst>
              <a:cxn ang="0">
                <a:pos x="connsiteX0" y="connsiteY0"/>
              </a:cxn>
              <a:cxn ang="0">
                <a:pos x="connsiteX1" y="connsiteY1"/>
              </a:cxn>
              <a:cxn ang="0">
                <a:pos x="connsiteX2" y="connsiteY2"/>
              </a:cxn>
              <a:cxn ang="0">
                <a:pos x="connsiteX3" y="connsiteY3"/>
              </a:cxn>
            </a:cxnLst>
            <a:rect l="l" t="t" r="r" b="b"/>
            <a:pathLst>
              <a:path w="7380514" h="5290457">
                <a:moveTo>
                  <a:pt x="0" y="5290457"/>
                </a:moveTo>
                <a:cubicBezTo>
                  <a:pt x="1233351" y="4908368"/>
                  <a:pt x="2466703" y="4526280"/>
                  <a:pt x="3696789" y="3644537"/>
                </a:cubicBezTo>
                <a:cubicBezTo>
                  <a:pt x="4926875" y="2762794"/>
                  <a:pt x="7380514" y="0"/>
                  <a:pt x="7380514" y="0"/>
                </a:cubicBezTo>
                <a:lnTo>
                  <a:pt x="738051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7010400" y="2286000"/>
            <a:ext cx="1515018" cy="923330"/>
          </a:xfrm>
          <a:prstGeom prst="rect">
            <a:avLst/>
          </a:prstGeom>
          <a:noFill/>
        </p:spPr>
        <p:txBody>
          <a:bodyPr wrap="square" rtlCol="0">
            <a:spAutoFit/>
          </a:bodyPr>
          <a:lstStyle/>
          <a:p>
            <a:r>
              <a:rPr lang="en-US" dirty="0">
                <a:solidFill>
                  <a:prstClr val="black"/>
                </a:solidFill>
              </a:rPr>
              <a:t>Kingdom of  Light</a:t>
            </a:r>
          </a:p>
          <a:p>
            <a:endParaRPr lang="en-US" dirty="0">
              <a:solidFill>
                <a:prstClr val="black"/>
              </a:solidFill>
            </a:endParaRPr>
          </a:p>
        </p:txBody>
      </p:sp>
      <p:sp>
        <p:nvSpPr>
          <p:cNvPr id="18" name="TextBox 17"/>
          <p:cNvSpPr txBox="1"/>
          <p:nvPr/>
        </p:nvSpPr>
        <p:spPr>
          <a:xfrm>
            <a:off x="3962400" y="6244046"/>
            <a:ext cx="3048000" cy="984885"/>
          </a:xfrm>
          <a:prstGeom prst="rect">
            <a:avLst/>
          </a:prstGeom>
          <a:noFill/>
        </p:spPr>
        <p:txBody>
          <a:bodyPr wrap="square" rtlCol="0">
            <a:spAutoFit/>
          </a:bodyPr>
          <a:lstStyle/>
          <a:p>
            <a:r>
              <a:rPr lang="en-US" sz="4000" dirty="0">
                <a:solidFill>
                  <a:prstClr val="black"/>
                </a:solidFill>
              </a:rPr>
              <a:t>Time</a:t>
            </a:r>
          </a:p>
          <a:p>
            <a:endParaRPr lang="en-US" dirty="0">
              <a:solidFill>
                <a:prstClr val="black"/>
              </a:solidFill>
            </a:endParaRPr>
          </a:p>
        </p:txBody>
      </p:sp>
    </p:spTree>
    <p:extLst>
      <p:ext uri="{BB962C8B-B14F-4D97-AF65-F5344CB8AC3E}">
        <p14:creationId xmlns:p14="http://schemas.microsoft.com/office/powerpoint/2010/main" val="24186579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5183" y="3657600"/>
            <a:ext cx="5638800" cy="916854"/>
          </a:xfrm>
          <a:prstGeom prst="rect">
            <a:avLst/>
          </a:prstGeom>
        </p:spPr>
        <p:txBody>
          <a:bodyPr wrap="square">
            <a:spAutoFit/>
          </a:bodyPr>
          <a:lstStyle/>
          <a:p>
            <a:pPr>
              <a:lnSpc>
                <a:spcPct val="115000"/>
              </a:lnSpc>
              <a:spcAft>
                <a:spcPts val="1000"/>
              </a:spcAft>
            </a:pPr>
            <a:r>
              <a:rPr lang="en-US" sz="2400" b="1" dirty="0">
                <a:solidFill>
                  <a:srgbClr val="76923C"/>
                </a:solidFill>
                <a:ea typeface="Calibri"/>
                <a:cs typeface="Times New Roman"/>
              </a:rPr>
              <a:t>How would a person go about “testing” the will of God?</a:t>
            </a:r>
            <a:endParaRPr lang="en-US" sz="2400" dirty="0">
              <a:ea typeface="Calibri"/>
              <a:cs typeface="Times New Roman"/>
            </a:endParaRPr>
          </a:p>
        </p:txBody>
      </p:sp>
      <p:sp>
        <p:nvSpPr>
          <p:cNvPr id="3" name="Rectangle 2"/>
          <p:cNvSpPr/>
          <p:nvPr/>
        </p:nvSpPr>
        <p:spPr>
          <a:xfrm>
            <a:off x="1735183" y="990600"/>
            <a:ext cx="5486400" cy="1366528"/>
          </a:xfrm>
          <a:prstGeom prst="rect">
            <a:avLst/>
          </a:prstGeom>
        </p:spPr>
        <p:txBody>
          <a:bodyPr wrap="square">
            <a:spAutoFit/>
          </a:bodyPr>
          <a:lstStyle/>
          <a:p>
            <a:pPr>
              <a:lnSpc>
                <a:spcPct val="115000"/>
              </a:lnSpc>
              <a:spcAft>
                <a:spcPts val="1000"/>
              </a:spcAft>
            </a:pPr>
            <a:r>
              <a:rPr lang="en-US" sz="2400" b="1" dirty="0">
                <a:solidFill>
                  <a:srgbClr val="E46C0A"/>
                </a:solidFill>
                <a:ea typeface="Calibri"/>
                <a:cs typeface="Times New Roman"/>
              </a:rPr>
              <a:t>…by testing </a:t>
            </a:r>
            <a:r>
              <a:rPr lang="en-US" sz="2400" b="1" dirty="0" smtClean="0">
                <a:solidFill>
                  <a:srgbClr val="E46C0A"/>
                </a:solidFill>
                <a:ea typeface="Calibri"/>
                <a:cs typeface="Times New Roman"/>
              </a:rPr>
              <a:t>[examination] </a:t>
            </a:r>
            <a:r>
              <a:rPr lang="en-US" sz="2400" b="1" dirty="0">
                <a:solidFill>
                  <a:srgbClr val="E46C0A"/>
                </a:solidFill>
                <a:ea typeface="Calibri"/>
                <a:cs typeface="Times New Roman"/>
              </a:rPr>
              <a:t>you may discern what is the will of God, what is good and acceptable and perfect…</a:t>
            </a:r>
            <a:endParaRPr lang="en-US" sz="2400" dirty="0">
              <a:ea typeface="Calibri"/>
              <a:cs typeface="Times New Roman"/>
            </a:endParaRPr>
          </a:p>
        </p:txBody>
      </p:sp>
    </p:spTree>
    <p:extLst>
      <p:ext uri="{BB962C8B-B14F-4D97-AF65-F5344CB8AC3E}">
        <p14:creationId xmlns:p14="http://schemas.microsoft.com/office/powerpoint/2010/main" val="36767967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617496"/>
            <a:ext cx="7239000" cy="1623008"/>
          </a:xfrm>
          <a:prstGeom prst="rect">
            <a:avLst/>
          </a:prstGeom>
        </p:spPr>
        <p:txBody>
          <a:bodyPr wrap="square">
            <a:spAutoFit/>
          </a:bodyPr>
          <a:lstStyle/>
          <a:p>
            <a:pPr>
              <a:lnSpc>
                <a:spcPct val="115000"/>
              </a:lnSpc>
              <a:spcAft>
                <a:spcPts val="1000"/>
              </a:spcAft>
            </a:pPr>
            <a:r>
              <a:rPr lang="en-US" sz="2400" dirty="0">
                <a:ea typeface="Calibri"/>
                <a:cs typeface="Times New Roman"/>
              </a:rPr>
              <a:t>Tactic 1</a:t>
            </a:r>
            <a:r>
              <a:rPr lang="en-US" sz="2400">
                <a:ea typeface="Calibri"/>
                <a:cs typeface="Times New Roman"/>
              </a:rPr>
              <a:t>:  </a:t>
            </a:r>
            <a:r>
              <a:rPr lang="en-US" sz="2400" smtClean="0">
                <a:ea typeface="Calibri"/>
                <a:cs typeface="Times New Roman"/>
              </a:rPr>
              <a:t>Use </a:t>
            </a:r>
            <a:r>
              <a:rPr lang="en-US" sz="2400" dirty="0">
                <a:ea typeface="Calibri"/>
                <a:cs typeface="Times New Roman"/>
              </a:rPr>
              <a:t>your Vine Replacement Tool </a:t>
            </a:r>
            <a:endParaRPr lang="en-US" sz="2400" dirty="0" smtClean="0">
              <a:ea typeface="Calibri"/>
              <a:cs typeface="Times New Roman"/>
            </a:endParaRPr>
          </a:p>
          <a:p>
            <a:pPr>
              <a:lnSpc>
                <a:spcPct val="115000"/>
              </a:lnSpc>
              <a:spcAft>
                <a:spcPts val="1000"/>
              </a:spcAft>
            </a:pPr>
            <a:r>
              <a:rPr lang="en-US" sz="2400" dirty="0" smtClean="0">
                <a:ea typeface="Calibri"/>
                <a:cs typeface="Times New Roman"/>
              </a:rPr>
              <a:t>Tactic </a:t>
            </a:r>
            <a:r>
              <a:rPr lang="en-US" sz="2400" dirty="0">
                <a:ea typeface="Calibri"/>
                <a:cs typeface="Times New Roman"/>
              </a:rPr>
              <a:t>2:  Cooperate with God’s mind renovation </a:t>
            </a:r>
            <a:r>
              <a:rPr lang="en-US" sz="2400" dirty="0" smtClean="0">
                <a:ea typeface="Calibri"/>
                <a:cs typeface="Times New Roman"/>
              </a:rPr>
              <a:t>process</a:t>
            </a:r>
          </a:p>
          <a:p>
            <a:pPr>
              <a:lnSpc>
                <a:spcPct val="115000"/>
              </a:lnSpc>
              <a:spcAft>
                <a:spcPts val="1000"/>
              </a:spcAft>
            </a:pPr>
            <a:r>
              <a:rPr lang="en-US" sz="2400" dirty="0" smtClean="0">
                <a:ea typeface="Calibri"/>
                <a:cs typeface="Times New Roman"/>
              </a:rPr>
              <a:t>Tactic 3:  Test and approve God’s will</a:t>
            </a:r>
            <a:endParaRPr lang="en-US" sz="2400" dirty="0">
              <a:ea typeface="Calibri"/>
              <a:cs typeface="Times New Roman"/>
            </a:endParaRPr>
          </a:p>
        </p:txBody>
      </p:sp>
    </p:spTree>
    <p:extLst>
      <p:ext uri="{BB962C8B-B14F-4D97-AF65-F5344CB8AC3E}">
        <p14:creationId xmlns:p14="http://schemas.microsoft.com/office/powerpoint/2010/main" val="6802305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5800"/>
            <a:ext cx="2494594"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1 John 5:14-15</a:t>
            </a:r>
            <a:endParaRPr lang="en-US" sz="2400" dirty="0">
              <a:ea typeface="Calibri"/>
              <a:cs typeface="Times New Roman"/>
            </a:endParaRPr>
          </a:p>
        </p:txBody>
      </p:sp>
      <p:sp>
        <p:nvSpPr>
          <p:cNvPr id="3" name="Rectangle 2"/>
          <p:cNvSpPr/>
          <p:nvPr/>
        </p:nvSpPr>
        <p:spPr>
          <a:xfrm>
            <a:off x="1247297" y="2551837"/>
            <a:ext cx="6448903" cy="2308324"/>
          </a:xfrm>
          <a:prstGeom prst="rect">
            <a:avLst/>
          </a:prstGeom>
        </p:spPr>
        <p:txBody>
          <a:bodyPr wrap="square">
            <a:spAutoFit/>
          </a:bodyPr>
          <a:lstStyle/>
          <a:p>
            <a:r>
              <a:rPr lang="en-US" sz="2400" b="1" dirty="0">
                <a:solidFill>
                  <a:srgbClr val="E36C0A"/>
                </a:solidFill>
                <a:ea typeface="Calibri"/>
                <a:cs typeface="Times New Roman"/>
              </a:rPr>
              <a:t>14 And this is the confidence </a:t>
            </a:r>
            <a:r>
              <a:rPr lang="en-US" sz="2400" b="1" smtClean="0">
                <a:solidFill>
                  <a:srgbClr val="E36C0A"/>
                </a:solidFill>
                <a:ea typeface="Calibri"/>
                <a:cs typeface="Times New Roman"/>
              </a:rPr>
              <a:t>[boldness] </a:t>
            </a:r>
            <a:r>
              <a:rPr lang="en-US" sz="2400" b="1" dirty="0">
                <a:solidFill>
                  <a:srgbClr val="E36C0A"/>
                </a:solidFill>
                <a:ea typeface="Calibri"/>
                <a:cs typeface="Times New Roman"/>
              </a:rPr>
              <a:t>that we have toward him, that if we ask anything according to his will he hears us. 15 And if we know that he hears us in whatever we ask, we know that we have (hold) the requests that we have asked of him</a:t>
            </a:r>
            <a:r>
              <a:rPr lang="en-US" sz="2400" dirty="0">
                <a:ea typeface="Calibri"/>
                <a:cs typeface="Times New Roman"/>
              </a:rPr>
              <a:t>. </a:t>
            </a:r>
            <a:endParaRPr lang="en-US" sz="2400" dirty="0"/>
          </a:p>
        </p:txBody>
      </p:sp>
    </p:spTree>
    <p:extLst>
      <p:ext uri="{BB962C8B-B14F-4D97-AF65-F5344CB8AC3E}">
        <p14:creationId xmlns:p14="http://schemas.microsoft.com/office/powerpoint/2010/main" val="32050352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457552" y="1066800"/>
            <a:ext cx="1848248" cy="1905000"/>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84565" y="1460037"/>
            <a:ext cx="968535" cy="1077218"/>
          </a:xfrm>
          <a:prstGeom prst="rect">
            <a:avLst/>
          </a:prstGeom>
          <a:noFill/>
        </p:spPr>
        <p:txBody>
          <a:bodyPr wrap="none" rtlCol="0">
            <a:spAutoFit/>
          </a:bodyPr>
          <a:lstStyle/>
          <a:p>
            <a:pPr algn="ctr"/>
            <a:r>
              <a:rPr lang="en-US" sz="3200" dirty="0" smtClean="0">
                <a:solidFill>
                  <a:prstClr val="black"/>
                </a:solidFill>
              </a:rPr>
              <a:t>No</a:t>
            </a:r>
          </a:p>
          <a:p>
            <a:pPr algn="ctr"/>
            <a:r>
              <a:rPr lang="en-US" sz="3200" dirty="0" smtClean="0">
                <a:solidFill>
                  <a:prstClr val="black"/>
                </a:solidFill>
              </a:rPr>
              <a:t>Hold</a:t>
            </a:r>
            <a:endParaRPr lang="en-US" sz="3200" dirty="0">
              <a:solidFill>
                <a:prstClr val="black"/>
              </a:solidFill>
            </a:endParaRP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4165832" y="2256934"/>
            <a:ext cx="1579242" cy="1553066"/>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Oval 27"/>
          <p:cNvSpPr/>
          <p:nvPr/>
        </p:nvSpPr>
        <p:spPr>
          <a:xfrm>
            <a:off x="1752600" y="1637214"/>
            <a:ext cx="1371600" cy="1295400"/>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9" name="Straight Connector 48"/>
          <p:cNvCxnSpPr/>
          <p:nvPr/>
        </p:nvCxnSpPr>
        <p:spPr>
          <a:xfrm flipH="1">
            <a:off x="5745074" y="2289936"/>
            <a:ext cx="884326" cy="6426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flipV="1">
            <a:off x="3124200" y="2516842"/>
            <a:ext cx="1041632" cy="47555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165832" y="2617968"/>
            <a:ext cx="1598836" cy="830997"/>
          </a:xfrm>
          <a:prstGeom prst="rect">
            <a:avLst/>
          </a:prstGeom>
          <a:noFill/>
        </p:spPr>
        <p:txBody>
          <a:bodyPr wrap="none" rtlCol="0">
            <a:spAutoFit/>
          </a:bodyPr>
          <a:lstStyle/>
          <a:p>
            <a:pPr algn="ctr"/>
            <a:r>
              <a:rPr lang="en-US" sz="2400" dirty="0" smtClean="0">
                <a:solidFill>
                  <a:prstClr val="black"/>
                </a:solidFill>
              </a:rPr>
              <a:t>Mind</a:t>
            </a:r>
          </a:p>
          <a:p>
            <a:pPr algn="ctr"/>
            <a:r>
              <a:rPr lang="en-US" sz="2400" dirty="0" smtClean="0">
                <a:solidFill>
                  <a:prstClr val="black"/>
                </a:solidFill>
              </a:rPr>
              <a:t>Renovation</a:t>
            </a:r>
            <a:endParaRPr lang="en-US" sz="2400" dirty="0">
              <a:solidFill>
                <a:prstClr val="black"/>
              </a:solidFill>
            </a:endParaRPr>
          </a:p>
        </p:txBody>
      </p:sp>
      <p:sp>
        <p:nvSpPr>
          <p:cNvPr id="59" name="TextBox 58"/>
          <p:cNvSpPr txBox="1"/>
          <p:nvPr/>
        </p:nvSpPr>
        <p:spPr>
          <a:xfrm>
            <a:off x="1929510" y="1874438"/>
            <a:ext cx="1017779" cy="830997"/>
          </a:xfrm>
          <a:prstGeom prst="rect">
            <a:avLst/>
          </a:prstGeom>
          <a:noFill/>
        </p:spPr>
        <p:txBody>
          <a:bodyPr wrap="none" rtlCol="0">
            <a:spAutoFit/>
          </a:bodyPr>
          <a:lstStyle/>
          <a:p>
            <a:pPr algn="ctr"/>
            <a:r>
              <a:rPr lang="en-US" sz="2400" dirty="0" smtClean="0">
                <a:solidFill>
                  <a:prstClr val="black"/>
                </a:solidFill>
              </a:rPr>
              <a:t>Stayed</a:t>
            </a:r>
          </a:p>
          <a:p>
            <a:pPr algn="ctr"/>
            <a:r>
              <a:rPr lang="en-US" sz="2400" dirty="0" smtClean="0">
                <a:solidFill>
                  <a:prstClr val="black"/>
                </a:solidFill>
              </a:rPr>
              <a:t>Mind</a:t>
            </a:r>
            <a:endParaRPr lang="en-US" sz="2400" dirty="0">
              <a:solidFill>
                <a:prstClr val="black"/>
              </a:solidFill>
            </a:endParaRPr>
          </a:p>
        </p:txBody>
      </p:sp>
      <p:sp>
        <p:nvSpPr>
          <p:cNvPr id="16" name="Oval 15"/>
          <p:cNvSpPr/>
          <p:nvPr/>
        </p:nvSpPr>
        <p:spPr>
          <a:xfrm>
            <a:off x="2742543" y="4737798"/>
            <a:ext cx="1423289" cy="1314994"/>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TextBox 16"/>
          <p:cNvSpPr txBox="1"/>
          <p:nvPr/>
        </p:nvSpPr>
        <p:spPr>
          <a:xfrm>
            <a:off x="2942348" y="4979796"/>
            <a:ext cx="1023678" cy="830997"/>
          </a:xfrm>
          <a:prstGeom prst="rect">
            <a:avLst/>
          </a:prstGeom>
          <a:noFill/>
        </p:spPr>
        <p:txBody>
          <a:bodyPr wrap="none" rtlCol="0">
            <a:spAutoFit/>
          </a:bodyPr>
          <a:lstStyle/>
          <a:p>
            <a:r>
              <a:rPr lang="en-US" sz="2400" dirty="0" smtClean="0">
                <a:solidFill>
                  <a:prstClr val="black"/>
                </a:solidFill>
              </a:rPr>
              <a:t>Whole</a:t>
            </a:r>
          </a:p>
          <a:p>
            <a:pPr algn="ctr"/>
            <a:r>
              <a:rPr lang="en-US" sz="2400" dirty="0" smtClean="0">
                <a:solidFill>
                  <a:prstClr val="black"/>
                </a:solidFill>
              </a:rPr>
              <a:t>Mind</a:t>
            </a:r>
            <a:endParaRPr lang="en-US" sz="2400" dirty="0">
              <a:solidFill>
                <a:prstClr val="black"/>
              </a:solidFill>
            </a:endParaRPr>
          </a:p>
        </p:txBody>
      </p:sp>
      <p:cxnSp>
        <p:nvCxnSpPr>
          <p:cNvPr id="19" name="Straight Connector 18"/>
          <p:cNvCxnSpPr/>
          <p:nvPr/>
        </p:nvCxnSpPr>
        <p:spPr>
          <a:xfrm flipH="1">
            <a:off x="3838995" y="3582559"/>
            <a:ext cx="733005" cy="129424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404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997839"/>
            <a:ext cx="8001000" cy="2677656"/>
          </a:xfrm>
          <a:prstGeom prst="rect">
            <a:avLst/>
          </a:prstGeom>
        </p:spPr>
        <p:txBody>
          <a:bodyPr wrap="square">
            <a:spAutoFit/>
          </a:bodyPr>
          <a:lstStyle/>
          <a:p>
            <a:r>
              <a:rPr lang="en-US" sz="2400" b="1" dirty="0">
                <a:solidFill>
                  <a:prstClr val="black"/>
                </a:solidFill>
                <a:ea typeface="Calibri"/>
                <a:cs typeface="Times New Roman"/>
              </a:rPr>
              <a:t>25 </a:t>
            </a:r>
            <a:r>
              <a:rPr lang="en-US" sz="2400" dirty="0">
                <a:solidFill>
                  <a:prstClr val="black"/>
                </a:solidFill>
                <a:ea typeface="Calibri"/>
                <a:cs typeface="Times New Roman"/>
              </a:rPr>
              <a:t>Therefore, having put away falsehood, let each one of you</a:t>
            </a:r>
            <a:r>
              <a:rPr lang="en-US" sz="2400" b="1" dirty="0">
                <a:solidFill>
                  <a:prstClr val="black"/>
                </a:solidFill>
                <a:ea typeface="Calibri"/>
                <a:cs typeface="Times New Roman"/>
              </a:rPr>
              <a:t> </a:t>
            </a:r>
            <a:r>
              <a:rPr lang="en-US" sz="2400" dirty="0">
                <a:solidFill>
                  <a:prstClr val="black"/>
                </a:solidFill>
                <a:ea typeface="Calibri"/>
                <a:cs typeface="Times New Roman"/>
              </a:rPr>
              <a:t>speak the truth with his neighbor, for</a:t>
            </a:r>
            <a:r>
              <a:rPr lang="en-US" sz="2400" b="1" dirty="0">
                <a:solidFill>
                  <a:prstClr val="black"/>
                </a:solidFill>
                <a:ea typeface="Calibri"/>
                <a:cs typeface="Times New Roman"/>
              </a:rPr>
              <a:t> </a:t>
            </a:r>
            <a:r>
              <a:rPr lang="en-US" sz="2400" dirty="0">
                <a:solidFill>
                  <a:prstClr val="black"/>
                </a:solidFill>
                <a:ea typeface="Calibri"/>
                <a:cs typeface="Times New Roman"/>
              </a:rPr>
              <a:t>we are members one of another. </a:t>
            </a:r>
            <a:r>
              <a:rPr lang="en-US" sz="2400" b="1" dirty="0">
                <a:solidFill>
                  <a:prstClr val="black"/>
                </a:solidFill>
                <a:ea typeface="Calibri"/>
                <a:cs typeface="Times New Roman"/>
              </a:rPr>
              <a:t>26 </a:t>
            </a:r>
            <a:r>
              <a:rPr lang="en-US" sz="2400" dirty="0">
                <a:solidFill>
                  <a:prstClr val="black"/>
                </a:solidFill>
                <a:ea typeface="Calibri"/>
                <a:cs typeface="Times New Roman"/>
              </a:rPr>
              <a:t>Be angry and do not sin</a:t>
            </a:r>
            <a:r>
              <a:rPr lang="en-US" sz="2400" b="1" dirty="0">
                <a:solidFill>
                  <a:srgbClr val="E36C0A"/>
                </a:solidFill>
                <a:ea typeface="Calibri"/>
                <a:cs typeface="Times New Roman"/>
              </a:rPr>
              <a:t>; </a:t>
            </a:r>
            <a:r>
              <a:rPr lang="en-US" sz="2400" dirty="0">
                <a:solidFill>
                  <a:prstClr val="black"/>
                </a:solidFill>
                <a:ea typeface="Calibri"/>
                <a:cs typeface="Times New Roman"/>
              </a:rPr>
              <a:t>do not let the sun go down on your anger, </a:t>
            </a:r>
            <a:r>
              <a:rPr lang="en-US" sz="2400" b="1" dirty="0">
                <a:solidFill>
                  <a:prstClr val="black"/>
                </a:solidFill>
                <a:ea typeface="Calibri"/>
                <a:cs typeface="Times New Roman"/>
              </a:rPr>
              <a:t>27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b="1" dirty="0">
                <a:solidFill>
                  <a:srgbClr val="E36C0A"/>
                </a:solidFill>
                <a:ea typeface="Calibri"/>
                <a:cs typeface="Times New Roman"/>
              </a:rPr>
              <a:t>give no opportunity (a place to occupy) to the devil</a:t>
            </a:r>
            <a:r>
              <a:rPr lang="en-US" sz="2400" dirty="0">
                <a:solidFill>
                  <a:prstClr val="black"/>
                </a:solidFill>
                <a:ea typeface="Calibri"/>
                <a:cs typeface="Times New Roman"/>
              </a:rPr>
              <a:t>. </a:t>
            </a:r>
            <a:r>
              <a:rPr lang="en-US" sz="2400" b="1" dirty="0">
                <a:solidFill>
                  <a:prstClr val="black"/>
                </a:solidFill>
                <a:ea typeface="Calibri"/>
                <a:cs typeface="Times New Roman"/>
              </a:rPr>
              <a:t>28 </a:t>
            </a:r>
            <a:r>
              <a:rPr lang="en-US" sz="2400" dirty="0">
                <a:solidFill>
                  <a:prstClr val="black"/>
                </a:solidFill>
                <a:ea typeface="Calibri"/>
                <a:cs typeface="Times New Roman"/>
              </a:rPr>
              <a:t>Let the thief no longer steal, but rather</a:t>
            </a:r>
            <a:r>
              <a:rPr lang="en-US" sz="2400" b="1" dirty="0">
                <a:solidFill>
                  <a:prstClr val="black"/>
                </a:solidFill>
                <a:ea typeface="Calibri"/>
                <a:cs typeface="Times New Roman"/>
              </a:rPr>
              <a:t> </a:t>
            </a:r>
            <a:r>
              <a:rPr lang="en-US" sz="2400" dirty="0">
                <a:solidFill>
                  <a:prstClr val="black"/>
                </a:solidFill>
                <a:ea typeface="Calibri"/>
                <a:cs typeface="Times New Roman"/>
              </a:rPr>
              <a:t>let him labor,</a:t>
            </a:r>
            <a:r>
              <a:rPr lang="en-US" sz="2400" b="1" dirty="0">
                <a:solidFill>
                  <a:prstClr val="black"/>
                </a:solidFill>
                <a:ea typeface="Calibri"/>
                <a:cs typeface="Times New Roman"/>
              </a:rPr>
              <a:t> </a:t>
            </a:r>
            <a:r>
              <a:rPr lang="en-US" sz="2400" dirty="0">
                <a:solidFill>
                  <a:prstClr val="black"/>
                </a:solidFill>
                <a:ea typeface="Calibri"/>
                <a:cs typeface="Times New Roman"/>
              </a:rPr>
              <a:t>doing honest work with his own hands, so</a:t>
            </a:r>
            <a:r>
              <a:rPr lang="en-US" sz="2400" b="1" dirty="0">
                <a:solidFill>
                  <a:prstClr val="black"/>
                </a:solidFill>
                <a:ea typeface="Calibri"/>
                <a:cs typeface="Times New Roman"/>
              </a:rPr>
              <a:t> </a:t>
            </a:r>
            <a:r>
              <a:rPr lang="en-US" sz="2400" dirty="0">
                <a:solidFill>
                  <a:prstClr val="black"/>
                </a:solidFill>
                <a:ea typeface="Calibri"/>
                <a:cs typeface="Times New Roman"/>
              </a:rPr>
              <a:t>that he may have something to share with anyone in need. </a:t>
            </a:r>
            <a:endParaRPr lang="en-US" sz="2400" dirty="0">
              <a:solidFill>
                <a:prstClr val="black"/>
              </a:solidFill>
            </a:endParaRPr>
          </a:p>
        </p:txBody>
      </p:sp>
      <p:sp>
        <p:nvSpPr>
          <p:cNvPr id="3" name="Rectangle 2"/>
          <p:cNvSpPr/>
          <p:nvPr/>
        </p:nvSpPr>
        <p:spPr>
          <a:xfrm>
            <a:off x="152400" y="1219200"/>
            <a:ext cx="2948243"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Ephesians 4:25-28</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3733880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79269"/>
            <a:ext cx="3155031" cy="517065"/>
          </a:xfrm>
          <a:prstGeom prst="rect">
            <a:avLst/>
          </a:prstGeom>
        </p:spPr>
        <p:txBody>
          <a:bodyPr wrap="none">
            <a:spAutoFit/>
          </a:bodyPr>
          <a:lstStyle/>
          <a:p>
            <a:pPr marL="457200">
              <a:lnSpc>
                <a:spcPct val="115000"/>
              </a:lnSpc>
              <a:spcAft>
                <a:spcPts val="1000"/>
              </a:spcAft>
            </a:pPr>
            <a:r>
              <a:rPr lang="en-US" sz="2400" dirty="0">
                <a:solidFill>
                  <a:prstClr val="black"/>
                </a:solidFill>
                <a:ea typeface="Calibri"/>
                <a:cs typeface="Times New Roman"/>
              </a:rPr>
              <a:t> </a:t>
            </a:r>
            <a:r>
              <a:rPr lang="en-US" sz="2400" b="1" dirty="0">
                <a:solidFill>
                  <a:prstClr val="black"/>
                </a:solidFill>
                <a:ea typeface="Calibri"/>
                <a:cs typeface="Times New Roman"/>
              </a:rPr>
              <a:t>Ephesians </a:t>
            </a:r>
            <a:r>
              <a:rPr lang="en-US" sz="2400" b="1" dirty="0" smtClean="0">
                <a:solidFill>
                  <a:prstClr val="black"/>
                </a:solidFill>
                <a:ea typeface="Calibri"/>
                <a:cs typeface="Times New Roman"/>
              </a:rPr>
              <a:t>5:17-18 </a:t>
            </a:r>
            <a:r>
              <a:rPr lang="en-US" sz="2400" dirty="0" smtClean="0">
                <a:solidFill>
                  <a:prstClr val="black"/>
                </a:solidFill>
                <a:ea typeface="Calibri"/>
                <a:cs typeface="Times New Roman"/>
              </a:rPr>
              <a:t> </a:t>
            </a:r>
            <a:endParaRPr lang="en-US" sz="2400" dirty="0">
              <a:solidFill>
                <a:prstClr val="black"/>
              </a:solidFill>
              <a:ea typeface="Calibri"/>
              <a:cs typeface="Times New Roman"/>
            </a:endParaRPr>
          </a:p>
        </p:txBody>
      </p:sp>
      <p:sp>
        <p:nvSpPr>
          <p:cNvPr id="3" name="Rectangle 2"/>
          <p:cNvSpPr/>
          <p:nvPr/>
        </p:nvSpPr>
        <p:spPr>
          <a:xfrm>
            <a:off x="1066800" y="2690336"/>
            <a:ext cx="7010400" cy="1569660"/>
          </a:xfrm>
          <a:prstGeom prst="rect">
            <a:avLst/>
          </a:prstGeom>
        </p:spPr>
        <p:txBody>
          <a:bodyPr wrap="square">
            <a:spAutoFit/>
          </a:bodyPr>
          <a:lstStyle/>
          <a:p>
            <a:r>
              <a:rPr lang="en-US" sz="2400" b="1" dirty="0">
                <a:solidFill>
                  <a:prstClr val="black"/>
                </a:solidFill>
                <a:ea typeface="Calibri"/>
                <a:cs typeface="Times New Roman"/>
              </a:rPr>
              <a:t>17 </a:t>
            </a:r>
            <a:r>
              <a:rPr lang="en-US" sz="2400" dirty="0">
                <a:solidFill>
                  <a:prstClr val="black"/>
                </a:solidFill>
                <a:ea typeface="Calibri"/>
                <a:cs typeface="Times New Roman"/>
              </a:rPr>
              <a:t>Therefore do not be foolish, but understand [put together] what</a:t>
            </a:r>
            <a:r>
              <a:rPr lang="en-US" sz="2400" b="1" dirty="0">
                <a:solidFill>
                  <a:prstClr val="black"/>
                </a:solidFill>
                <a:ea typeface="Calibri"/>
                <a:cs typeface="Times New Roman"/>
              </a:rPr>
              <a:t> </a:t>
            </a:r>
            <a:r>
              <a:rPr lang="en-US" sz="2400" dirty="0">
                <a:solidFill>
                  <a:prstClr val="black"/>
                </a:solidFill>
                <a:ea typeface="Calibri"/>
                <a:cs typeface="Times New Roman"/>
              </a:rPr>
              <a:t>the will of the Lord is. </a:t>
            </a:r>
            <a:r>
              <a:rPr lang="en-US" sz="2400" b="1" dirty="0">
                <a:solidFill>
                  <a:prstClr val="black"/>
                </a:solidFill>
                <a:ea typeface="Calibri"/>
                <a:cs typeface="Times New Roman"/>
              </a:rPr>
              <a:t>18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do not get drunk with wine, for that is</a:t>
            </a:r>
            <a:r>
              <a:rPr lang="en-US" sz="2400" b="1" dirty="0">
                <a:solidFill>
                  <a:prstClr val="black"/>
                </a:solidFill>
                <a:ea typeface="Calibri"/>
                <a:cs typeface="Times New Roman"/>
              </a:rPr>
              <a:t> </a:t>
            </a:r>
            <a:r>
              <a:rPr lang="en-US" sz="2400" dirty="0">
                <a:solidFill>
                  <a:prstClr val="black"/>
                </a:solidFill>
                <a:ea typeface="Calibri"/>
                <a:cs typeface="Times New Roman"/>
              </a:rPr>
              <a:t>debauchery, but</a:t>
            </a:r>
            <a:r>
              <a:rPr lang="en-US" sz="2400" b="1" dirty="0">
                <a:solidFill>
                  <a:prstClr val="black"/>
                </a:solidFill>
                <a:ea typeface="Calibri"/>
                <a:cs typeface="Times New Roman"/>
              </a:rPr>
              <a:t> </a:t>
            </a:r>
            <a:r>
              <a:rPr lang="en-US" sz="2400" b="1" dirty="0">
                <a:solidFill>
                  <a:srgbClr val="E36C0A"/>
                </a:solidFill>
                <a:ea typeface="Calibri"/>
                <a:cs typeface="Times New Roman"/>
              </a:rPr>
              <a:t>be </a:t>
            </a:r>
            <a:r>
              <a:rPr lang="en-US" sz="2400" b="1" smtClean="0">
                <a:solidFill>
                  <a:srgbClr val="E36C0A"/>
                </a:solidFill>
                <a:ea typeface="Calibri"/>
                <a:cs typeface="Times New Roman"/>
              </a:rPr>
              <a:t>[continually] </a:t>
            </a:r>
            <a:r>
              <a:rPr lang="en-US" sz="2400" b="1" dirty="0">
                <a:solidFill>
                  <a:srgbClr val="E36C0A"/>
                </a:solidFill>
                <a:ea typeface="Calibri"/>
                <a:cs typeface="Times New Roman"/>
              </a:rPr>
              <a:t>filled [crammed full] with the </a:t>
            </a:r>
            <a:r>
              <a:rPr lang="en-US" sz="2400" b="1" dirty="0" smtClean="0">
                <a:solidFill>
                  <a:srgbClr val="E36C0A"/>
                </a:solidFill>
                <a:ea typeface="Calibri"/>
                <a:cs typeface="Times New Roman"/>
              </a:rPr>
              <a:t>Spirit</a:t>
            </a:r>
            <a:r>
              <a:rPr lang="en-US" sz="2400" dirty="0" smtClean="0">
                <a:solidFill>
                  <a:prstClr val="black"/>
                </a:solidFill>
                <a:ea typeface="Calibri"/>
                <a:cs typeface="Times New Roman"/>
              </a:rPr>
              <a:t>…</a:t>
            </a:r>
            <a:endParaRPr lang="en-US" sz="2400" dirty="0">
              <a:solidFill>
                <a:prstClr val="black"/>
              </a:solidFill>
            </a:endParaRPr>
          </a:p>
        </p:txBody>
      </p:sp>
    </p:spTree>
    <p:extLst>
      <p:ext uri="{BB962C8B-B14F-4D97-AF65-F5344CB8AC3E}">
        <p14:creationId xmlns:p14="http://schemas.microsoft.com/office/powerpoint/2010/main" val="376317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2948243"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Ephesians 4:11-16</a:t>
            </a:r>
            <a:endParaRPr lang="en-US" sz="2400" dirty="0">
              <a:solidFill>
                <a:prstClr val="black"/>
              </a:solidFill>
              <a:ea typeface="Calibri"/>
              <a:cs typeface="Times New Roman"/>
            </a:endParaRPr>
          </a:p>
        </p:txBody>
      </p:sp>
      <p:sp>
        <p:nvSpPr>
          <p:cNvPr id="3" name="Rectangle 2"/>
          <p:cNvSpPr/>
          <p:nvPr/>
        </p:nvSpPr>
        <p:spPr>
          <a:xfrm>
            <a:off x="309154" y="2286000"/>
            <a:ext cx="8610600" cy="1938992"/>
          </a:xfrm>
          <a:prstGeom prst="rect">
            <a:avLst/>
          </a:prstGeom>
        </p:spPr>
        <p:txBody>
          <a:bodyPr wrap="square">
            <a:spAutoFit/>
          </a:bodyPr>
          <a:lstStyle/>
          <a:p>
            <a:r>
              <a:rPr lang="en-US" sz="2400" b="1" dirty="0">
                <a:solidFill>
                  <a:prstClr val="black"/>
                </a:solidFill>
                <a:ea typeface="Calibri"/>
                <a:cs typeface="Times New Roman"/>
              </a:rPr>
              <a:t>11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he (Jesus) gave the</a:t>
            </a:r>
            <a:r>
              <a:rPr lang="en-US" sz="2400" b="1" dirty="0">
                <a:solidFill>
                  <a:prstClr val="black"/>
                </a:solidFill>
                <a:ea typeface="Calibri"/>
                <a:cs typeface="Times New Roman"/>
              </a:rPr>
              <a:t> </a:t>
            </a:r>
            <a:r>
              <a:rPr lang="en-US" sz="2400" dirty="0">
                <a:solidFill>
                  <a:prstClr val="black"/>
                </a:solidFill>
                <a:ea typeface="Calibri"/>
                <a:cs typeface="Times New Roman"/>
              </a:rPr>
              <a:t>apostles, the prophets, the</a:t>
            </a:r>
            <a:r>
              <a:rPr lang="en-US" sz="2400" b="1" dirty="0">
                <a:solidFill>
                  <a:prstClr val="black"/>
                </a:solidFill>
                <a:ea typeface="Calibri"/>
                <a:cs typeface="Times New Roman"/>
              </a:rPr>
              <a:t> </a:t>
            </a:r>
            <a:r>
              <a:rPr lang="en-US" sz="2400" dirty="0">
                <a:solidFill>
                  <a:prstClr val="black"/>
                </a:solidFill>
                <a:ea typeface="Calibri"/>
                <a:cs typeface="Times New Roman"/>
              </a:rPr>
              <a:t>evangelists, the</a:t>
            </a:r>
            <a:r>
              <a:rPr lang="en-US" sz="2400" b="1" dirty="0">
                <a:solidFill>
                  <a:prstClr val="black"/>
                </a:solidFill>
                <a:ea typeface="Calibri"/>
                <a:cs typeface="Times New Roman"/>
              </a:rPr>
              <a:t> </a:t>
            </a:r>
            <a:r>
              <a:rPr lang="en-US" sz="2400" dirty="0">
                <a:solidFill>
                  <a:prstClr val="black"/>
                </a:solidFill>
                <a:ea typeface="Calibri"/>
                <a:cs typeface="Times New Roman"/>
              </a:rPr>
              <a:t>pastors and teachers,</a:t>
            </a:r>
            <a:r>
              <a:rPr lang="en-US" sz="2400" b="1" dirty="0">
                <a:solidFill>
                  <a:prstClr val="black"/>
                </a:solidFill>
                <a:ea typeface="Calibri"/>
                <a:cs typeface="Times New Roman"/>
              </a:rPr>
              <a:t> </a:t>
            </a:r>
            <a:r>
              <a:rPr lang="en-US" sz="2400" dirty="0">
                <a:solidFill>
                  <a:prstClr val="black"/>
                </a:solidFill>
                <a:ea typeface="Calibri"/>
                <a:cs typeface="Times New Roman"/>
              </a:rPr>
              <a:t> </a:t>
            </a:r>
            <a:r>
              <a:rPr lang="en-US" sz="2400" b="1" dirty="0">
                <a:solidFill>
                  <a:prstClr val="black"/>
                </a:solidFill>
                <a:ea typeface="Calibri"/>
                <a:cs typeface="Times New Roman"/>
              </a:rPr>
              <a:t>12  </a:t>
            </a:r>
            <a:r>
              <a:rPr lang="en-US" sz="2400" dirty="0">
                <a:solidFill>
                  <a:prstClr val="black"/>
                </a:solidFill>
                <a:ea typeface="Calibri"/>
                <a:cs typeface="Times New Roman"/>
              </a:rPr>
              <a:t>to equip the saints for the work of ministry, for</a:t>
            </a:r>
            <a:r>
              <a:rPr lang="en-US" sz="2400" b="1" dirty="0">
                <a:solidFill>
                  <a:prstClr val="black"/>
                </a:solidFill>
                <a:ea typeface="Calibri"/>
                <a:cs typeface="Times New Roman"/>
              </a:rPr>
              <a:t> </a:t>
            </a:r>
            <a:r>
              <a:rPr lang="en-US" sz="2400" dirty="0">
                <a:solidFill>
                  <a:prstClr val="black"/>
                </a:solidFill>
                <a:ea typeface="Calibri"/>
                <a:cs typeface="Times New Roman"/>
              </a:rPr>
              <a:t>building up</a:t>
            </a:r>
            <a:r>
              <a:rPr lang="en-US" sz="2400" b="1" dirty="0">
                <a:solidFill>
                  <a:prstClr val="black"/>
                </a:solidFill>
                <a:ea typeface="Calibri"/>
                <a:cs typeface="Times New Roman"/>
              </a:rPr>
              <a:t> </a:t>
            </a:r>
            <a:r>
              <a:rPr lang="en-US" sz="2400" dirty="0">
                <a:solidFill>
                  <a:prstClr val="black"/>
                </a:solidFill>
                <a:ea typeface="Calibri"/>
                <a:cs typeface="Times New Roman"/>
              </a:rPr>
              <a:t>the body of Christ, </a:t>
            </a:r>
            <a:r>
              <a:rPr lang="en-US" sz="2400" b="1" dirty="0">
                <a:solidFill>
                  <a:prstClr val="black"/>
                </a:solidFill>
                <a:ea typeface="Calibri"/>
                <a:cs typeface="Times New Roman"/>
              </a:rPr>
              <a:t>13 </a:t>
            </a:r>
            <a:r>
              <a:rPr lang="en-US" sz="2400" dirty="0">
                <a:solidFill>
                  <a:prstClr val="black"/>
                </a:solidFill>
                <a:ea typeface="Calibri"/>
                <a:cs typeface="Times New Roman"/>
              </a:rPr>
              <a:t>until we all attain to</a:t>
            </a:r>
            <a:r>
              <a:rPr lang="en-US" sz="2400" b="1" dirty="0">
                <a:solidFill>
                  <a:prstClr val="black"/>
                </a:solidFill>
                <a:ea typeface="Calibri"/>
                <a:cs typeface="Times New Roman"/>
              </a:rPr>
              <a:t> </a:t>
            </a:r>
            <a:r>
              <a:rPr lang="en-US" sz="2400" dirty="0">
                <a:solidFill>
                  <a:prstClr val="black"/>
                </a:solidFill>
                <a:ea typeface="Calibri"/>
                <a:cs typeface="Times New Roman"/>
              </a:rPr>
              <a:t>the unity of the faith and of the knowledge of the Son of God,</a:t>
            </a:r>
            <a:r>
              <a:rPr lang="en-US" sz="2400" b="1" dirty="0">
                <a:solidFill>
                  <a:prstClr val="black"/>
                </a:solidFill>
                <a:ea typeface="Calibri"/>
                <a:cs typeface="Times New Roman"/>
              </a:rPr>
              <a:t> </a:t>
            </a:r>
            <a:r>
              <a:rPr lang="en-US" sz="2400" b="1" dirty="0">
                <a:solidFill>
                  <a:srgbClr val="E46C0A"/>
                </a:solidFill>
                <a:ea typeface="Calibri"/>
                <a:cs typeface="Times New Roman"/>
              </a:rPr>
              <a:t>to mature </a:t>
            </a:r>
            <a:r>
              <a:rPr lang="en-US" sz="2400" b="1">
                <a:solidFill>
                  <a:srgbClr val="E46C0A"/>
                </a:solidFill>
                <a:ea typeface="Calibri"/>
                <a:cs typeface="Times New Roman"/>
              </a:rPr>
              <a:t>manhood</a:t>
            </a:r>
            <a:r>
              <a:rPr lang="en-US" sz="2400" smtClean="0">
                <a:solidFill>
                  <a:prstClr val="black"/>
                </a:solidFill>
                <a:ea typeface="Calibri"/>
                <a:cs typeface="Times New Roman"/>
              </a:rPr>
              <a:t>,</a:t>
            </a:r>
            <a:r>
              <a:rPr lang="en-US" sz="2400" b="1" smtClean="0">
                <a:solidFill>
                  <a:prstClr val="black"/>
                </a:solidFill>
                <a:ea typeface="Calibri"/>
                <a:cs typeface="Times New Roman"/>
              </a:rPr>
              <a:t>…</a:t>
            </a:r>
            <a:endParaRPr lang="en-US" sz="2400" dirty="0">
              <a:solidFill>
                <a:prstClr val="black"/>
              </a:solidFill>
            </a:endParaRPr>
          </a:p>
        </p:txBody>
      </p:sp>
    </p:spTree>
    <p:extLst>
      <p:ext uri="{BB962C8B-B14F-4D97-AF65-F5344CB8AC3E}">
        <p14:creationId xmlns:p14="http://schemas.microsoft.com/office/powerpoint/2010/main" val="1267723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967335"/>
            <a:ext cx="7239000" cy="1200329"/>
          </a:xfrm>
          <a:prstGeom prst="rect">
            <a:avLst/>
          </a:prstGeom>
        </p:spPr>
        <p:txBody>
          <a:bodyPr wrap="square">
            <a:spAutoFit/>
          </a:bodyPr>
          <a:lstStyle/>
          <a:p>
            <a:r>
              <a:rPr lang="en-US" sz="2400" b="1" dirty="0">
                <a:solidFill>
                  <a:prstClr val="black"/>
                </a:solidFill>
                <a:ea typeface="Calibri"/>
                <a:cs typeface="Times New Roman"/>
              </a:rPr>
              <a:t>13 </a:t>
            </a:r>
            <a:r>
              <a:rPr lang="en-US" sz="2400" dirty="0">
                <a:solidFill>
                  <a:prstClr val="black"/>
                </a:solidFill>
                <a:ea typeface="Calibri"/>
                <a:cs typeface="Times New Roman"/>
              </a:rPr>
              <a:t>Therefore</a:t>
            </a:r>
            <a:r>
              <a:rPr lang="en-US" sz="2400" b="1" dirty="0">
                <a:solidFill>
                  <a:prstClr val="black"/>
                </a:solidFill>
                <a:ea typeface="Calibri"/>
                <a:cs typeface="Times New Roman"/>
              </a:rPr>
              <a:t> </a:t>
            </a:r>
            <a:r>
              <a:rPr lang="en-US" sz="2400" dirty="0">
                <a:solidFill>
                  <a:prstClr val="black"/>
                </a:solidFill>
                <a:ea typeface="Calibri"/>
                <a:cs typeface="Times New Roman"/>
              </a:rPr>
              <a:t>take up the whole armor of God, </a:t>
            </a:r>
            <a:r>
              <a:rPr lang="en-US" sz="2400" b="1" dirty="0">
                <a:solidFill>
                  <a:srgbClr val="E36C0A"/>
                </a:solidFill>
                <a:ea typeface="Calibri"/>
                <a:cs typeface="Times New Roman"/>
              </a:rPr>
              <a:t>that you may be able to withstand in the evil day, and having done all, to stand firm</a:t>
            </a:r>
            <a:r>
              <a:rPr lang="en-US" sz="2400" dirty="0">
                <a:solidFill>
                  <a:prstClr val="black"/>
                </a:solidFill>
                <a:ea typeface="Calibri"/>
                <a:cs typeface="Times New Roman"/>
              </a:rPr>
              <a:t>. </a:t>
            </a:r>
            <a:endParaRPr lang="en-US" sz="2400" dirty="0">
              <a:solidFill>
                <a:prstClr val="black"/>
              </a:solidFill>
            </a:endParaRPr>
          </a:p>
        </p:txBody>
      </p:sp>
      <p:sp>
        <p:nvSpPr>
          <p:cNvPr id="3" name="Rectangle 2"/>
          <p:cNvSpPr/>
          <p:nvPr/>
        </p:nvSpPr>
        <p:spPr>
          <a:xfrm>
            <a:off x="533400" y="1989909"/>
            <a:ext cx="1747594" cy="492122"/>
          </a:xfrm>
          <a:prstGeom prst="rect">
            <a:avLst/>
          </a:prstGeom>
        </p:spPr>
        <p:txBody>
          <a:bodyPr wrap="none">
            <a:spAutoFit/>
          </a:bodyPr>
          <a:lstStyle/>
          <a:p>
            <a:pPr marL="457200">
              <a:lnSpc>
                <a:spcPct val="115000"/>
              </a:lnSpc>
              <a:spcAft>
                <a:spcPts val="1000"/>
              </a:spcAft>
            </a:pPr>
            <a:r>
              <a:rPr lang="en-US" sz="2400" b="1" dirty="0" err="1">
                <a:solidFill>
                  <a:prstClr val="black"/>
                </a:solidFill>
                <a:ea typeface="Calibri"/>
                <a:cs typeface="Times New Roman"/>
              </a:rPr>
              <a:t>Eph</a:t>
            </a:r>
            <a:r>
              <a:rPr lang="en-US" sz="2400" b="1" dirty="0">
                <a:solidFill>
                  <a:prstClr val="black"/>
                </a:solidFill>
                <a:ea typeface="Calibri"/>
                <a:cs typeface="Times New Roman"/>
              </a:rPr>
              <a:t> 6:13</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3510410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 y="-4354"/>
            <a:ext cx="6096000" cy="5503818"/>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2512388" y="2359647"/>
            <a:ext cx="1380379" cy="954107"/>
          </a:xfrm>
          <a:prstGeom prst="rect">
            <a:avLst/>
          </a:prstGeom>
          <a:noFill/>
        </p:spPr>
        <p:txBody>
          <a:bodyPr wrap="none" rtlCol="0">
            <a:spAutoFit/>
          </a:bodyPr>
          <a:lstStyle/>
          <a:p>
            <a:pPr algn="ctr"/>
            <a:r>
              <a:rPr lang="en-US" sz="2800" dirty="0">
                <a:solidFill>
                  <a:prstClr val="black"/>
                </a:solidFill>
              </a:rPr>
              <a:t>No Hold</a:t>
            </a:r>
          </a:p>
          <a:p>
            <a:pPr algn="ctr"/>
            <a:r>
              <a:rPr lang="en-US" sz="2800" dirty="0">
                <a:solidFill>
                  <a:prstClr val="black"/>
                </a:solidFill>
              </a:rPr>
              <a:t>Strategy</a:t>
            </a: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2385026" y="179278"/>
            <a:ext cx="1591560" cy="1531620"/>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ACC6">
                  <a:lumMod val="60000"/>
                  <a:lumOff val="40000"/>
                </a:srgbClr>
              </a:solidFill>
            </a:endParaRPr>
          </a:p>
        </p:txBody>
      </p:sp>
      <p:sp>
        <p:nvSpPr>
          <p:cNvPr id="29" name="Oval 28"/>
          <p:cNvSpPr/>
          <p:nvPr/>
        </p:nvSpPr>
        <p:spPr>
          <a:xfrm>
            <a:off x="4084354" y="3316284"/>
            <a:ext cx="1501000" cy="1539414"/>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Oval 29"/>
          <p:cNvSpPr/>
          <p:nvPr/>
        </p:nvSpPr>
        <p:spPr>
          <a:xfrm>
            <a:off x="892594" y="3352800"/>
            <a:ext cx="1600200" cy="1502898"/>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TextBox 54"/>
          <p:cNvSpPr txBox="1"/>
          <p:nvPr/>
        </p:nvSpPr>
        <p:spPr>
          <a:xfrm>
            <a:off x="2361210" y="529589"/>
            <a:ext cx="1613199" cy="830997"/>
          </a:xfrm>
          <a:prstGeom prst="rect">
            <a:avLst/>
          </a:prstGeom>
          <a:noFill/>
        </p:spPr>
        <p:txBody>
          <a:bodyPr wrap="none" rtlCol="0">
            <a:spAutoFit/>
          </a:bodyPr>
          <a:lstStyle/>
          <a:p>
            <a:pPr algn="ctr"/>
            <a:r>
              <a:rPr lang="en-US" sz="2400" dirty="0">
                <a:solidFill>
                  <a:prstClr val="black"/>
                </a:solidFill>
              </a:rPr>
              <a:t>Strategy</a:t>
            </a:r>
          </a:p>
          <a:p>
            <a:pPr algn="ctr"/>
            <a:r>
              <a:rPr lang="en-US" sz="2400" dirty="0">
                <a:solidFill>
                  <a:prstClr val="black"/>
                </a:solidFill>
              </a:rPr>
              <a:t>Description</a:t>
            </a:r>
          </a:p>
        </p:txBody>
      </p:sp>
      <p:sp>
        <p:nvSpPr>
          <p:cNvPr id="56" name="TextBox 55"/>
          <p:cNvSpPr txBox="1"/>
          <p:nvPr/>
        </p:nvSpPr>
        <p:spPr>
          <a:xfrm>
            <a:off x="4160246" y="3747651"/>
            <a:ext cx="1349216" cy="830997"/>
          </a:xfrm>
          <a:prstGeom prst="rect">
            <a:avLst/>
          </a:prstGeom>
          <a:noFill/>
        </p:spPr>
        <p:txBody>
          <a:bodyPr wrap="none" rtlCol="0">
            <a:spAutoFit/>
          </a:bodyPr>
          <a:lstStyle/>
          <a:p>
            <a:pPr algn="ctr"/>
            <a:r>
              <a:rPr lang="en-US" sz="2400" dirty="0">
                <a:solidFill>
                  <a:prstClr val="black"/>
                </a:solidFill>
              </a:rPr>
              <a:t>Strategic</a:t>
            </a:r>
          </a:p>
          <a:p>
            <a:pPr algn="ctr"/>
            <a:r>
              <a:rPr lang="en-US" sz="2400" dirty="0">
                <a:solidFill>
                  <a:prstClr val="black"/>
                </a:solidFill>
              </a:rPr>
              <a:t>Structure</a:t>
            </a:r>
          </a:p>
        </p:txBody>
      </p:sp>
      <p:sp>
        <p:nvSpPr>
          <p:cNvPr id="57" name="TextBox 56"/>
          <p:cNvSpPr txBox="1"/>
          <p:nvPr/>
        </p:nvSpPr>
        <p:spPr>
          <a:xfrm>
            <a:off x="1277067" y="3688750"/>
            <a:ext cx="831254" cy="830997"/>
          </a:xfrm>
          <a:prstGeom prst="rect">
            <a:avLst/>
          </a:prstGeom>
          <a:noFill/>
        </p:spPr>
        <p:txBody>
          <a:bodyPr wrap="none" rtlCol="0">
            <a:spAutoFit/>
          </a:bodyPr>
          <a:lstStyle/>
          <a:p>
            <a:pPr algn="ctr"/>
            <a:r>
              <a:rPr lang="en-US" sz="2400" dirty="0">
                <a:solidFill>
                  <a:prstClr val="black"/>
                </a:solidFill>
              </a:rPr>
              <a:t>End</a:t>
            </a:r>
          </a:p>
          <a:p>
            <a:pPr algn="ctr"/>
            <a:r>
              <a:rPr lang="en-US" sz="2400" dirty="0">
                <a:solidFill>
                  <a:prstClr val="black"/>
                </a:solidFill>
              </a:rPr>
              <a:t>Point</a:t>
            </a:r>
          </a:p>
        </p:txBody>
      </p:sp>
      <p:sp>
        <p:nvSpPr>
          <p:cNvPr id="4" name="Oval 3"/>
          <p:cNvSpPr/>
          <p:nvPr/>
        </p:nvSpPr>
        <p:spPr>
          <a:xfrm>
            <a:off x="6415024" y="2971799"/>
            <a:ext cx="1647952" cy="154794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Oval 4"/>
          <p:cNvSpPr/>
          <p:nvPr/>
        </p:nvSpPr>
        <p:spPr>
          <a:xfrm>
            <a:off x="6324600" y="4724400"/>
            <a:ext cx="1676400" cy="1600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val 5"/>
          <p:cNvSpPr/>
          <p:nvPr/>
        </p:nvSpPr>
        <p:spPr>
          <a:xfrm>
            <a:off x="4267200" y="5181600"/>
            <a:ext cx="1600200" cy="15240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6415024" y="3516818"/>
            <a:ext cx="1647952" cy="461665"/>
          </a:xfrm>
          <a:prstGeom prst="rect">
            <a:avLst/>
          </a:prstGeom>
          <a:noFill/>
        </p:spPr>
        <p:txBody>
          <a:bodyPr wrap="none" rtlCol="0">
            <a:spAutoFit/>
          </a:bodyPr>
          <a:lstStyle/>
          <a:p>
            <a:r>
              <a:rPr lang="en-US" sz="2400" dirty="0">
                <a:solidFill>
                  <a:prstClr val="black"/>
                </a:solidFill>
              </a:rPr>
              <a:t>Forgiveness</a:t>
            </a:r>
          </a:p>
        </p:txBody>
      </p:sp>
      <p:sp>
        <p:nvSpPr>
          <p:cNvPr id="8" name="TextBox 7"/>
          <p:cNvSpPr txBox="1"/>
          <p:nvPr/>
        </p:nvSpPr>
        <p:spPr>
          <a:xfrm>
            <a:off x="6535160" y="5083965"/>
            <a:ext cx="1255280" cy="830997"/>
          </a:xfrm>
          <a:prstGeom prst="rect">
            <a:avLst/>
          </a:prstGeom>
          <a:noFill/>
        </p:spPr>
        <p:txBody>
          <a:bodyPr wrap="none" rtlCol="0">
            <a:spAutoFit/>
          </a:bodyPr>
          <a:lstStyle/>
          <a:p>
            <a:pPr algn="ctr"/>
            <a:r>
              <a:rPr lang="en-US" sz="2400" dirty="0">
                <a:solidFill>
                  <a:prstClr val="black"/>
                </a:solidFill>
              </a:rPr>
              <a:t>Personal</a:t>
            </a:r>
          </a:p>
          <a:p>
            <a:pPr algn="ctr"/>
            <a:r>
              <a:rPr lang="en-US" sz="2400" dirty="0">
                <a:solidFill>
                  <a:prstClr val="black"/>
                </a:solidFill>
              </a:rPr>
              <a:t>History</a:t>
            </a:r>
          </a:p>
        </p:txBody>
      </p:sp>
      <p:sp>
        <p:nvSpPr>
          <p:cNvPr id="10" name="TextBox 9"/>
          <p:cNvSpPr txBox="1"/>
          <p:nvPr/>
        </p:nvSpPr>
        <p:spPr>
          <a:xfrm>
            <a:off x="4164602" y="5525589"/>
            <a:ext cx="1702798" cy="830997"/>
          </a:xfrm>
          <a:prstGeom prst="rect">
            <a:avLst/>
          </a:prstGeom>
          <a:noFill/>
        </p:spPr>
        <p:txBody>
          <a:bodyPr wrap="square" rtlCol="0">
            <a:spAutoFit/>
          </a:bodyPr>
          <a:lstStyle/>
          <a:p>
            <a:pPr algn="ctr"/>
            <a:r>
              <a:rPr lang="en-US" sz="2400" dirty="0">
                <a:solidFill>
                  <a:prstClr val="black"/>
                </a:solidFill>
              </a:rPr>
              <a:t>Mind</a:t>
            </a:r>
          </a:p>
          <a:p>
            <a:pPr algn="ctr"/>
            <a:r>
              <a:rPr lang="en-US" sz="2400" dirty="0">
                <a:solidFill>
                  <a:prstClr val="black"/>
                </a:solidFill>
              </a:rPr>
              <a:t>Renovation</a:t>
            </a:r>
          </a:p>
        </p:txBody>
      </p:sp>
      <p:cxnSp>
        <p:nvCxnSpPr>
          <p:cNvPr id="12" name="Straight Connector 11"/>
          <p:cNvCxnSpPr>
            <a:stCxn id="4" idx="2"/>
          </p:cNvCxnSpPr>
          <p:nvPr/>
        </p:nvCxnSpPr>
        <p:spPr>
          <a:xfrm flipH="1">
            <a:off x="5509462" y="3745773"/>
            <a:ext cx="905562" cy="2327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5509462" y="4519746"/>
            <a:ext cx="1025698" cy="564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0"/>
          </p:cNvCxnSpPr>
          <p:nvPr/>
        </p:nvCxnSpPr>
        <p:spPr>
          <a:xfrm flipV="1">
            <a:off x="5067300" y="4855698"/>
            <a:ext cx="0" cy="3259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838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0897" y="2286000"/>
            <a:ext cx="6858000" cy="2768963"/>
          </a:xfrm>
          <a:prstGeom prst="rect">
            <a:avLst/>
          </a:prstGeom>
        </p:spPr>
        <p:txBody>
          <a:bodyPr wrap="square">
            <a:spAutoFit/>
          </a:bodyPr>
          <a:lstStyle/>
          <a:p>
            <a:pPr>
              <a:lnSpc>
                <a:spcPct val="115000"/>
              </a:lnSpc>
              <a:spcAft>
                <a:spcPts val="1000"/>
              </a:spcAft>
            </a:pPr>
            <a:r>
              <a:rPr lang="en-US" sz="2400" b="1" dirty="0" err="1">
                <a:solidFill>
                  <a:prstClr val="black"/>
                </a:solidFill>
                <a:ea typeface="Calibri"/>
                <a:cs typeface="Times New Roman"/>
              </a:rPr>
              <a:t>aphiemi</a:t>
            </a:r>
            <a:r>
              <a:rPr lang="en-US" sz="2400" b="1" dirty="0">
                <a:solidFill>
                  <a:prstClr val="black"/>
                </a:solidFill>
                <a:ea typeface="Calibri"/>
                <a:cs typeface="Times New Roman"/>
              </a:rPr>
              <a:t> </a:t>
            </a:r>
            <a:r>
              <a:rPr lang="en-US" sz="2400" dirty="0">
                <a:solidFill>
                  <a:prstClr val="black"/>
                </a:solidFill>
                <a:ea typeface="Calibri"/>
                <a:cs typeface="Times New Roman"/>
              </a:rPr>
              <a:t>(</a:t>
            </a:r>
            <a:r>
              <a:rPr lang="en-US" sz="2400" u="sng" dirty="0">
                <a:solidFill>
                  <a:prstClr val="black"/>
                </a:solidFill>
                <a:ea typeface="Calibri"/>
                <a:cs typeface="Times New Roman"/>
              </a:rPr>
              <a:t>NT:863</a:t>
            </a:r>
            <a:r>
              <a:rPr lang="en-US" sz="2400" dirty="0">
                <a:solidFill>
                  <a:prstClr val="black"/>
                </a:solidFill>
                <a:ea typeface="Calibri"/>
                <a:cs typeface="Times New Roman"/>
              </a:rPr>
              <a:t>), primarily,</a:t>
            </a:r>
            <a:r>
              <a:rPr lang="en-US" sz="2400" b="1" dirty="0">
                <a:solidFill>
                  <a:prstClr val="black"/>
                </a:solidFill>
                <a:ea typeface="Calibri"/>
                <a:cs typeface="Times New Roman"/>
              </a:rPr>
              <a:t> </a:t>
            </a:r>
            <a:r>
              <a:rPr lang="en-US" sz="2400" b="1" dirty="0">
                <a:solidFill>
                  <a:schemeClr val="accent5"/>
                </a:solidFill>
                <a:ea typeface="Calibri"/>
                <a:cs typeface="Times New Roman"/>
              </a:rPr>
              <a:t>"to send forth, send away"</a:t>
            </a:r>
            <a:r>
              <a:rPr lang="en-US" sz="2400" b="1" dirty="0">
                <a:solidFill>
                  <a:srgbClr val="31849B"/>
                </a:solidFill>
                <a:ea typeface="Calibri"/>
                <a:cs typeface="Times New Roman"/>
              </a:rPr>
              <a:t> </a:t>
            </a:r>
            <a:r>
              <a:rPr lang="en-US" sz="2400" dirty="0">
                <a:solidFill>
                  <a:prstClr val="black"/>
                </a:solidFill>
                <a:ea typeface="Calibri"/>
                <a:cs typeface="Times New Roman"/>
              </a:rPr>
              <a:t>[regarding] ‎(b) sins…</a:t>
            </a:r>
          </a:p>
          <a:p>
            <a:pPr marL="342900" indent="-342900">
              <a:lnSpc>
                <a:spcPct val="115000"/>
              </a:lnSpc>
              <a:buFont typeface="+mj-lt"/>
              <a:buAutoNum type="arabicPeriod"/>
            </a:pPr>
            <a:r>
              <a:rPr lang="en-US" sz="2400" dirty="0">
                <a:solidFill>
                  <a:prstClr val="black"/>
                </a:solidFill>
                <a:ea typeface="Calibri"/>
                <a:cs typeface="Times New Roman"/>
              </a:rPr>
              <a:t>‎</a:t>
            </a:r>
            <a:r>
              <a:rPr lang="en-US" sz="2400" b="1" dirty="0">
                <a:solidFill>
                  <a:schemeClr val="accent5"/>
                </a:solidFill>
                <a:ea typeface="Calibri"/>
                <a:cs typeface="Times New Roman"/>
              </a:rPr>
              <a:t>firstly signifies the remission [dismissal] of the punishment due to sinful conduct… </a:t>
            </a:r>
            <a:endParaRPr lang="en-US" sz="2400" dirty="0">
              <a:solidFill>
                <a:schemeClr val="accent5"/>
              </a:solidFill>
              <a:ea typeface="Calibri"/>
              <a:cs typeface="Times New Roman"/>
            </a:endParaRPr>
          </a:p>
          <a:p>
            <a:pPr marL="342900" indent="-342900">
              <a:lnSpc>
                <a:spcPct val="115000"/>
              </a:lnSpc>
              <a:spcAft>
                <a:spcPts val="1000"/>
              </a:spcAft>
              <a:buFont typeface="+mj-lt"/>
              <a:buAutoNum type="arabicPeriod"/>
            </a:pPr>
            <a:r>
              <a:rPr lang="en-US" sz="2400" b="1" dirty="0">
                <a:solidFill>
                  <a:schemeClr val="accent5"/>
                </a:solidFill>
                <a:ea typeface="Calibri"/>
                <a:cs typeface="Times New Roman"/>
              </a:rPr>
              <a:t>‎secondly, it involves the complete removal of the cause of offense</a:t>
            </a:r>
            <a:endParaRPr lang="en-US" sz="2400" dirty="0">
              <a:solidFill>
                <a:schemeClr val="accent5"/>
              </a:solidFill>
              <a:ea typeface="Calibri"/>
              <a:cs typeface="Times New Roman"/>
            </a:endParaRPr>
          </a:p>
        </p:txBody>
      </p:sp>
    </p:spTree>
    <p:extLst>
      <p:ext uri="{BB962C8B-B14F-4D97-AF65-F5344CB8AC3E}">
        <p14:creationId xmlns:p14="http://schemas.microsoft.com/office/powerpoint/2010/main" val="3839055905"/>
      </p:ext>
    </p:extLst>
  </p:cSld>
  <p:clrMapOvr>
    <a:masterClrMapping/>
  </p:clrMapOvr>
</p:sld>
</file>

<file path=ppt/theme/theme1.xml><?xml version="1.0" encoding="utf-8"?>
<a:theme xmlns:a="http://schemas.openxmlformats.org/drawingml/2006/main" name="No Hold Slaver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No Hold Histor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No Hold Histor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No Hold Histor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3_No Hold Histor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 Hold Slavery 1</Template>
  <TotalTime>189</TotalTime>
  <Words>1625</Words>
  <Application>Microsoft Office PowerPoint</Application>
  <PresentationFormat>On-screen Show (4:3)</PresentationFormat>
  <Paragraphs>99</Paragraphs>
  <Slides>33</Slides>
  <Notes>0</Notes>
  <HiddenSlides>0</HiddenSlides>
  <MMClips>0</MMClips>
  <ScaleCrop>false</ScaleCrop>
  <HeadingPairs>
    <vt:vector size="4" baseType="variant">
      <vt:variant>
        <vt:lpstr>Theme</vt:lpstr>
      </vt:variant>
      <vt:variant>
        <vt:i4>7</vt:i4>
      </vt:variant>
      <vt:variant>
        <vt:lpstr>Slide Titles</vt:lpstr>
      </vt:variant>
      <vt:variant>
        <vt:i4>33</vt:i4>
      </vt:variant>
    </vt:vector>
  </HeadingPairs>
  <TitlesOfParts>
    <vt:vector size="40" baseType="lpstr">
      <vt:lpstr>No Hold Slavery 1</vt:lpstr>
      <vt:lpstr>Office Theme</vt:lpstr>
      <vt:lpstr>4_Office Theme</vt:lpstr>
      <vt:lpstr>No Hold History 1</vt:lpstr>
      <vt:lpstr>1_No Hold History 1</vt:lpstr>
      <vt:lpstr>2_No Hold History 1</vt:lpstr>
      <vt:lpstr>3_No Hold History 1</vt:lpstr>
      <vt:lpstr>Mind Renovation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 Mind</dc:title>
  <dc:creator>Family</dc:creator>
  <cp:lastModifiedBy>Family</cp:lastModifiedBy>
  <cp:revision>60</cp:revision>
  <dcterms:created xsi:type="dcterms:W3CDTF">2019-02-01T22:29:14Z</dcterms:created>
  <dcterms:modified xsi:type="dcterms:W3CDTF">2019-08-21T03:40:58Z</dcterms:modified>
</cp:coreProperties>
</file>